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aleway"/>
      <p:regular r:id="rId69"/>
      <p:bold r:id="rId70"/>
      <p:italic r:id="rId71"/>
      <p:boldItalic r:id="rId72"/>
    </p:embeddedFont>
    <p:embeddedFont>
      <p:font typeface="Roboto"/>
      <p:regular r:id="rId73"/>
      <p:bold r:id="rId74"/>
      <p:italic r:id="rId75"/>
      <p:boldItalic r:id="rId76"/>
    </p:embeddedFont>
    <p:embeddedFont>
      <p:font typeface="Montserrat"/>
      <p:regular r:id="rId77"/>
      <p:bold r:id="rId78"/>
      <p:italic r:id="rId79"/>
      <p:boldItalic r:id="rId80"/>
    </p:embeddedFont>
    <p:embeddedFont>
      <p:font typeface="Lat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ontserrat-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regular.fntdata"/><Relationship Id="rId72" Type="http://schemas.openxmlformats.org/officeDocument/2006/relationships/font" Target="fonts/Raleway-boldItalic.fntdata"/><Relationship Id="rId31" Type="http://schemas.openxmlformats.org/officeDocument/2006/relationships/slide" Target="slides/slide25.xml"/><Relationship Id="rId75" Type="http://schemas.openxmlformats.org/officeDocument/2006/relationships/font" Target="fonts/Roboto-italic.fntdata"/><Relationship Id="rId30" Type="http://schemas.openxmlformats.org/officeDocument/2006/relationships/slide" Target="slides/slide24.xml"/><Relationship Id="rId74" Type="http://schemas.openxmlformats.org/officeDocument/2006/relationships/font" Target="fonts/Roboto-bold.fntdata"/><Relationship Id="rId33" Type="http://schemas.openxmlformats.org/officeDocument/2006/relationships/slide" Target="slides/slide27.xml"/><Relationship Id="rId77" Type="http://schemas.openxmlformats.org/officeDocument/2006/relationships/font" Target="fonts/Montserrat-regular.fntdata"/><Relationship Id="rId32" Type="http://schemas.openxmlformats.org/officeDocument/2006/relationships/slide" Target="slides/slide26.xml"/><Relationship Id="rId76" Type="http://schemas.openxmlformats.org/officeDocument/2006/relationships/font" Target="fonts/Roboto-boldItalic.fntdata"/><Relationship Id="rId35" Type="http://schemas.openxmlformats.org/officeDocument/2006/relationships/slide" Target="slides/slide29.xml"/><Relationship Id="rId79" Type="http://schemas.openxmlformats.org/officeDocument/2006/relationships/font" Target="fonts/Montserrat-italic.fntdata"/><Relationship Id="rId34" Type="http://schemas.openxmlformats.org/officeDocument/2006/relationships/slide" Target="slides/slide28.xml"/><Relationship Id="rId78" Type="http://schemas.openxmlformats.org/officeDocument/2006/relationships/font" Target="fonts/Montserrat-bold.fntdata"/><Relationship Id="rId71" Type="http://schemas.openxmlformats.org/officeDocument/2006/relationships/font" Target="fonts/Raleway-italic.fntdata"/><Relationship Id="rId70" Type="http://schemas.openxmlformats.org/officeDocument/2006/relationships/font" Target="fonts/Raleway-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9988c45f0_0_46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2b9988c45f0_0_46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26" name="Google Shape;226;g2b9988c45f0_0_46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9988c45f0_0_487: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b9988c45f0_0_48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52" name="Google Shape;252;g2b9988c45f0_0_48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b9988c45f0_0_51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b9988c45f0_0_51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78" name="Google Shape;278;g2b9988c45f0_0_51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9988c45f0_0_55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2b9988c45f0_0_55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17" name="Google Shape;317;g2b9988c45f0_0_55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9988c45f0_0_56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b9988c45f0_0_56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28" name="Google Shape;328;g2b9988c45f0_0_56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9988c45f0_0_57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2b9988c45f0_0_57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42" name="Google Shape;342;g2b9988c45f0_0_57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9988c45f0_0_58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2b9988c45f0_0_58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52" name="Google Shape;352;g2b9988c45f0_0_58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9988c45f0_0_59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2b9988c45f0_0_59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62" name="Google Shape;362;g2b9988c45f0_0_59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9988c45f0_0_60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2b9988c45f0_0_60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72" name="Google Shape;372;g2b9988c45f0_0_60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9988c45f0_0_61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2b9988c45f0_0_61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83" name="Google Shape;383;g2b9988c45f0_0_61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9988c45f0_0_385: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2b9988c45f0_0_38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41" name="Google Shape;141;g2b9988c45f0_0_38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9988c45f0_0_61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2b9988c45f0_0_61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393" name="Google Shape;393;g2b9988c45f0_0_61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9988c45f0_0_63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2b9988c45f0_0_63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408" name="Google Shape;408;g2b9988c45f0_0_63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b9988c45f0_0_64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b9988c45f0_0_64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418" name="Google Shape;418;g2b9988c45f0_0_64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9988c45f0_0_65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2b9988c45f0_0_65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428" name="Google Shape;428;g2b9988c45f0_0_65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9988c45f0_0_66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2b9988c45f0_0_66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445" name="Google Shape;445;g2b9988c45f0_0_66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9988c45f0_0_68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2b9988c45f0_0_68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466" name="Google Shape;466;g2b9988c45f0_0_68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b9988c45f0_0_705: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b9988c45f0_0_70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483" name="Google Shape;483;g2b9988c45f0_0_70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9988c45f0_0_72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2b9988c45f0_0_72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507" name="Google Shape;507;g2b9988c45f0_0_72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9988c45f0_0_745: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2b9988c45f0_0_74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525" name="Google Shape;525;g2b9988c45f0_0_74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b9988c45f0_0_765: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2b9988c45f0_0_76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546" name="Google Shape;546;g2b9988c45f0_0_76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9988c45f0_0_39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2b9988c45f0_0_39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51" name="Google Shape;151;g2b9988c45f0_0_39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9988c45f0_0_78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b9988c45f0_0_78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562" name="Google Shape;562;g2b9988c45f0_0_78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b9988c45f0_0_79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2b9988c45f0_0_79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573" name="Google Shape;573;g2b9988c45f0_0_79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b99ae2fd8d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b99ae2fd8d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b99ae2fd8d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b99ae2fd8d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b99ae2fd8d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b99ae2fd8d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b99ae2fd8d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b99ae2fd8d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b99ae2fd8d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b99ae2fd8d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b99ae2fd8d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b99ae2fd8d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b99ae2fd8d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b99ae2fd8d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b99ae2fd8d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b99ae2fd8d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9988c45f0_0_40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2b9988c45f0_0_40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62" name="Google Shape;162;g2b9988c45f0_0_40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b99ae2fd8d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b99ae2fd8d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b99ae2fd8d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b99ae2fd8d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b99ae2fd8d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b99ae2fd8d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b99ae2fd8d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b99ae2fd8d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b99ae2fd8d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b99ae2fd8d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b99ae2fd8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b99ae2fd8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b99ae2fd8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b99ae2fd8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b99ae2fd8d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b99ae2fd8d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b99ae2fd8d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b99ae2fd8d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b99ae2fd8d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b99ae2fd8d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9988c45f0_0_41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b9988c45f0_0_41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72" name="Google Shape;172;g2b9988c45f0_0_41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b99ae2fd8d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b99ae2fd8d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b99ae2fd8d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b99ae2fd8d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99ae2fd8d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b99ae2fd8d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b99ae2fd8d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b99ae2fd8d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b99ae2fd8d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b99ae2fd8d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b99ae2fd8d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b99ae2fd8d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b99ae2fd8d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b99ae2fd8d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b99ae2fd8d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b99ae2fd8d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b99ae2fd8d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b99ae2fd8d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b99ae2fd8d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b99ae2fd8d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9988c45f0_0_42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b9988c45f0_0_42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82" name="Google Shape;182;g2b9988c45f0_0_42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b99ae2fd8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b99ae2fd8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b99ae2fd8d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b99ae2fd8d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b99ae2fd8d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b99ae2fd8d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9988c45f0_0_43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2b9988c45f0_0_43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92" name="Google Shape;192;g2b9988c45f0_0_43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9988c45f0_0_44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2b9988c45f0_0_44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03" name="Google Shape;203;g2b9988c45f0_0_44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9988c45f0_0_45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2b9988c45f0_0_45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213" name="Google Shape;213;g2b9988c45f0_0_45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grafana.com/tutorials/grafana-fundamentals/" TargetMode="Externa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learn.datadoghq.com/courses/dd-101-dev" TargetMode="Externa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Cours 5 - Management, planification et évaluation</a:t>
            </a:r>
            <a:endParaRPr/>
          </a:p>
        </p:txBody>
      </p:sp>
      <p:sp>
        <p:nvSpPr>
          <p:cNvPr id="137" name="Google Shape;137;p1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9" name="Google Shape;229;p24"/>
          <p:cNvSpPr/>
          <p:nvPr/>
        </p:nvSpPr>
        <p:spPr>
          <a:xfrm>
            <a:off x="0" y="0"/>
            <a:ext cx="9144000" cy="5143500"/>
          </a:xfrm>
          <a:prstGeom prst="rect">
            <a:avLst/>
          </a:prstGeom>
          <a:solidFill>
            <a:srgbClr val="FFFFFF">
              <a:alpha val="74900"/>
            </a:srgbClr>
          </a:solidFill>
          <a:ln cap="flat" cmpd="sng" w="1035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0" name="Google Shape;230;p24"/>
          <p:cNvSpPr/>
          <p:nvPr/>
        </p:nvSpPr>
        <p:spPr>
          <a:xfrm>
            <a:off x="2106886" y="908447"/>
            <a:ext cx="4930200" cy="648600"/>
          </a:xfrm>
          <a:prstGeom prst="rect">
            <a:avLst/>
          </a:prstGeom>
          <a:noFill/>
          <a:ln>
            <a:noFill/>
          </a:ln>
        </p:spPr>
        <p:txBody>
          <a:bodyPr anchorCtr="0" anchor="t" bIns="28575" lIns="57150" spcFirstLastPara="1" rIns="57150" wrap="square" tIns="28575">
            <a:noAutofit/>
          </a:bodyPr>
          <a:lstStyle/>
          <a:p>
            <a:pPr indent="0" lvl="0" marL="0" marR="0" rtl="0" algn="l">
              <a:lnSpc>
                <a:spcPct val="125030"/>
              </a:lnSpc>
              <a:spcBef>
                <a:spcPts val="0"/>
              </a:spcBef>
              <a:spcAft>
                <a:spcPts val="0"/>
              </a:spcAft>
              <a:buClr>
                <a:srgbClr val="1B1B27"/>
              </a:buClr>
              <a:buSzPts val="2000"/>
              <a:buFont typeface="Raleway"/>
              <a:buNone/>
            </a:pPr>
            <a:r>
              <a:rPr b="0" i="0" lang="fr" sz="2000" u="none" cap="none" strike="noStrike">
                <a:solidFill>
                  <a:srgbClr val="1B1B27"/>
                </a:solidFill>
                <a:latin typeface="Raleway"/>
                <a:ea typeface="Raleway"/>
                <a:cs typeface="Raleway"/>
                <a:sym typeface="Raleway"/>
              </a:rPr>
              <a:t>5.a.2. Méthode SWOT pour la planification stratégique des SII</a:t>
            </a:r>
            <a:endParaRPr b="0" i="0" sz="2000" u="none" cap="none" strike="noStrike">
              <a:solidFill>
                <a:schemeClr val="dk1"/>
              </a:solidFill>
              <a:latin typeface="Calibri"/>
              <a:ea typeface="Calibri"/>
              <a:cs typeface="Calibri"/>
              <a:sym typeface="Calibri"/>
            </a:endParaRPr>
          </a:p>
        </p:txBody>
      </p:sp>
      <p:sp>
        <p:nvSpPr>
          <p:cNvPr id="231" name="Google Shape;231;p24"/>
          <p:cNvSpPr/>
          <p:nvPr/>
        </p:nvSpPr>
        <p:spPr>
          <a:xfrm>
            <a:off x="2106886" y="1712714"/>
            <a:ext cx="4930200" cy="664200"/>
          </a:xfrm>
          <a:prstGeom prst="rect">
            <a:avLst/>
          </a:prstGeom>
          <a:noFill/>
          <a:ln>
            <a:noFill/>
          </a:ln>
        </p:spPr>
        <p:txBody>
          <a:bodyPr anchorCtr="0" anchor="t" bIns="28575" lIns="57150" spcFirstLastPara="1" rIns="57150" wrap="square" tIns="28575">
            <a:noAutofit/>
          </a:bodyPr>
          <a:lstStyle/>
          <a:p>
            <a:pPr indent="0" lvl="0" marL="0" marR="0" rtl="0" algn="l">
              <a:lnSpc>
                <a:spcPct val="159938"/>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La méthode SWOT est une approche systématique pour identifier les forces, les faiblesses, les opportunités et les menaces. Elle aide à comprendre les risques et les avantages liés aux décisions stratégiques en matière de SI. Cette méthode est largement utilisée dans la planification stratégique des SI pour aligner les SI sur les objectifs de l'entreprise.</a:t>
            </a:r>
            <a:endParaRPr b="0" i="0" sz="800" u="none" cap="none" strike="noStrike">
              <a:solidFill>
                <a:schemeClr val="dk1"/>
              </a:solidFill>
              <a:latin typeface="Calibri"/>
              <a:ea typeface="Calibri"/>
              <a:cs typeface="Calibri"/>
              <a:sym typeface="Calibri"/>
            </a:endParaRPr>
          </a:p>
        </p:txBody>
      </p:sp>
      <p:sp>
        <p:nvSpPr>
          <p:cNvPr id="232" name="Google Shape;232;p24"/>
          <p:cNvSpPr/>
          <p:nvPr/>
        </p:nvSpPr>
        <p:spPr>
          <a:xfrm>
            <a:off x="2106886" y="2574950"/>
            <a:ext cx="233400" cy="233400"/>
          </a:xfrm>
          <a:prstGeom prst="roundRect">
            <a:avLst>
              <a:gd fmla="val 20002" name="adj"/>
            </a:avLst>
          </a:prstGeom>
          <a:solidFill>
            <a:srgbClr val="E1E1EA"/>
          </a:solidFill>
          <a:ln cap="flat" cmpd="sng" w="1035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3" name="Google Shape;233;p24"/>
          <p:cNvSpPr/>
          <p:nvPr/>
        </p:nvSpPr>
        <p:spPr>
          <a:xfrm>
            <a:off x="2190304" y="2594372"/>
            <a:ext cx="66900" cy="1947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1</a:t>
            </a:r>
            <a:endParaRPr b="0" i="0" sz="1200" u="none" cap="none" strike="noStrike">
              <a:solidFill>
                <a:schemeClr val="dk1"/>
              </a:solidFill>
              <a:latin typeface="Calibri"/>
              <a:ea typeface="Calibri"/>
              <a:cs typeface="Calibri"/>
              <a:sym typeface="Calibri"/>
            </a:endParaRPr>
          </a:p>
        </p:txBody>
      </p:sp>
      <p:sp>
        <p:nvSpPr>
          <p:cNvPr id="234" name="Google Shape;234;p24"/>
          <p:cNvSpPr/>
          <p:nvPr/>
        </p:nvSpPr>
        <p:spPr>
          <a:xfrm>
            <a:off x="2444130" y="2610594"/>
            <a:ext cx="1038000" cy="162300"/>
          </a:xfrm>
          <a:prstGeom prst="rect">
            <a:avLst/>
          </a:prstGeom>
          <a:noFill/>
          <a:ln>
            <a:noFill/>
          </a:ln>
        </p:spPr>
        <p:txBody>
          <a:bodyPr anchorCtr="0" anchor="t" bIns="28575" lIns="57150" spcFirstLastPara="1" rIns="57150" wrap="square" tIns="28575">
            <a:noAutofit/>
          </a:bodyPr>
          <a:lstStyle/>
          <a:p>
            <a:pPr indent="0" lvl="0" marL="0" marR="0" rtl="0" algn="l">
              <a:lnSpc>
                <a:spcPct val="124954"/>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Forces</a:t>
            </a:r>
            <a:endParaRPr b="0" i="0" sz="1000" u="none" cap="none" strike="noStrike">
              <a:solidFill>
                <a:schemeClr val="dk1"/>
              </a:solidFill>
              <a:latin typeface="Calibri"/>
              <a:ea typeface="Calibri"/>
              <a:cs typeface="Calibri"/>
              <a:sym typeface="Calibri"/>
            </a:endParaRPr>
          </a:p>
        </p:txBody>
      </p:sp>
      <p:sp>
        <p:nvSpPr>
          <p:cNvPr id="235" name="Google Shape;235;p24"/>
          <p:cNvSpPr/>
          <p:nvPr/>
        </p:nvSpPr>
        <p:spPr>
          <a:xfrm>
            <a:off x="2444130" y="2876550"/>
            <a:ext cx="2076000" cy="664200"/>
          </a:xfrm>
          <a:prstGeom prst="rect">
            <a:avLst/>
          </a:prstGeom>
          <a:noFill/>
          <a:ln>
            <a:noFill/>
          </a:ln>
        </p:spPr>
        <p:txBody>
          <a:bodyPr anchorCtr="0" anchor="t" bIns="28575" lIns="57150" spcFirstLastPara="1" rIns="57150" wrap="square" tIns="28575">
            <a:noAutofit/>
          </a:bodyPr>
          <a:lstStyle/>
          <a:p>
            <a:pPr indent="0" lvl="0" marL="0" marR="0" rtl="0" algn="l">
              <a:lnSpc>
                <a:spcPct val="159938"/>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Points forts de l'entreprise, tels que les compétences internes, les avantages concurrentiels, les ressources et les processus.</a:t>
            </a:r>
            <a:endParaRPr b="0" i="0" sz="800" u="none" cap="none" strike="noStrike">
              <a:solidFill>
                <a:schemeClr val="dk1"/>
              </a:solidFill>
              <a:latin typeface="Calibri"/>
              <a:ea typeface="Calibri"/>
              <a:cs typeface="Calibri"/>
              <a:sym typeface="Calibri"/>
            </a:endParaRPr>
          </a:p>
        </p:txBody>
      </p:sp>
      <p:sp>
        <p:nvSpPr>
          <p:cNvPr id="236" name="Google Shape;236;p24"/>
          <p:cNvSpPr/>
          <p:nvPr/>
        </p:nvSpPr>
        <p:spPr>
          <a:xfrm>
            <a:off x="4623867" y="2574950"/>
            <a:ext cx="233400" cy="233400"/>
          </a:xfrm>
          <a:prstGeom prst="roundRect">
            <a:avLst>
              <a:gd fmla="val 20002" name="adj"/>
            </a:avLst>
          </a:prstGeom>
          <a:solidFill>
            <a:srgbClr val="E1E1EA"/>
          </a:solidFill>
          <a:ln cap="flat" cmpd="sng" w="1035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7" name="Google Shape;237;p24"/>
          <p:cNvSpPr/>
          <p:nvPr/>
        </p:nvSpPr>
        <p:spPr>
          <a:xfrm>
            <a:off x="4700141" y="2594372"/>
            <a:ext cx="81000" cy="1947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2</a:t>
            </a:r>
            <a:endParaRPr b="0" i="0" sz="1200" u="none" cap="none" strike="noStrike">
              <a:solidFill>
                <a:schemeClr val="dk1"/>
              </a:solidFill>
              <a:latin typeface="Calibri"/>
              <a:ea typeface="Calibri"/>
              <a:cs typeface="Calibri"/>
              <a:sym typeface="Calibri"/>
            </a:endParaRPr>
          </a:p>
        </p:txBody>
      </p:sp>
      <p:sp>
        <p:nvSpPr>
          <p:cNvPr id="238" name="Google Shape;238;p24"/>
          <p:cNvSpPr/>
          <p:nvPr/>
        </p:nvSpPr>
        <p:spPr>
          <a:xfrm>
            <a:off x="4961111" y="2610594"/>
            <a:ext cx="1038000" cy="162300"/>
          </a:xfrm>
          <a:prstGeom prst="rect">
            <a:avLst/>
          </a:prstGeom>
          <a:noFill/>
          <a:ln>
            <a:noFill/>
          </a:ln>
        </p:spPr>
        <p:txBody>
          <a:bodyPr anchorCtr="0" anchor="t" bIns="28575" lIns="57150" spcFirstLastPara="1" rIns="57150" wrap="square" tIns="28575">
            <a:noAutofit/>
          </a:bodyPr>
          <a:lstStyle/>
          <a:p>
            <a:pPr indent="0" lvl="0" marL="0" marR="0" rtl="0" algn="l">
              <a:lnSpc>
                <a:spcPct val="124954"/>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Faiblesses</a:t>
            </a:r>
            <a:endParaRPr b="0" i="0" sz="1000" u="none" cap="none" strike="noStrike">
              <a:solidFill>
                <a:schemeClr val="dk1"/>
              </a:solidFill>
              <a:latin typeface="Calibri"/>
              <a:ea typeface="Calibri"/>
              <a:cs typeface="Calibri"/>
              <a:sym typeface="Calibri"/>
            </a:endParaRPr>
          </a:p>
        </p:txBody>
      </p:sp>
      <p:sp>
        <p:nvSpPr>
          <p:cNvPr id="239" name="Google Shape;239;p24"/>
          <p:cNvSpPr/>
          <p:nvPr/>
        </p:nvSpPr>
        <p:spPr>
          <a:xfrm>
            <a:off x="4961111" y="2876550"/>
            <a:ext cx="2076000" cy="664200"/>
          </a:xfrm>
          <a:prstGeom prst="rect">
            <a:avLst/>
          </a:prstGeom>
          <a:noFill/>
          <a:ln>
            <a:noFill/>
          </a:ln>
        </p:spPr>
        <p:txBody>
          <a:bodyPr anchorCtr="0" anchor="t" bIns="28575" lIns="57150" spcFirstLastPara="1" rIns="57150" wrap="square" tIns="28575">
            <a:noAutofit/>
          </a:bodyPr>
          <a:lstStyle/>
          <a:p>
            <a:pPr indent="0" lvl="0" marL="0" marR="0" rtl="0" algn="l">
              <a:lnSpc>
                <a:spcPct val="159938"/>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Points faibles de l'entreprise, tels que les lacunes en compétences, les inefficacités opérationnelles, les problèmes de qualité et les contraintes de ressources.</a:t>
            </a:r>
            <a:endParaRPr b="0" i="0" sz="800" u="none" cap="none" strike="noStrike">
              <a:solidFill>
                <a:schemeClr val="dk1"/>
              </a:solidFill>
              <a:latin typeface="Calibri"/>
              <a:ea typeface="Calibri"/>
              <a:cs typeface="Calibri"/>
              <a:sym typeface="Calibri"/>
            </a:endParaRPr>
          </a:p>
        </p:txBody>
      </p:sp>
      <p:sp>
        <p:nvSpPr>
          <p:cNvPr id="240" name="Google Shape;240;p24"/>
          <p:cNvSpPr/>
          <p:nvPr/>
        </p:nvSpPr>
        <p:spPr>
          <a:xfrm>
            <a:off x="2106886" y="3725763"/>
            <a:ext cx="233400" cy="233400"/>
          </a:xfrm>
          <a:prstGeom prst="roundRect">
            <a:avLst>
              <a:gd fmla="val 20002" name="adj"/>
            </a:avLst>
          </a:prstGeom>
          <a:solidFill>
            <a:srgbClr val="E1E1EA"/>
          </a:solidFill>
          <a:ln cap="flat" cmpd="sng" w="1035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1" name="Google Shape;241;p24"/>
          <p:cNvSpPr/>
          <p:nvPr/>
        </p:nvSpPr>
        <p:spPr>
          <a:xfrm>
            <a:off x="2180779" y="3745186"/>
            <a:ext cx="85800" cy="1947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3</a:t>
            </a:r>
            <a:endParaRPr b="0" i="0" sz="1200" u="none" cap="none" strike="noStrike">
              <a:solidFill>
                <a:schemeClr val="dk1"/>
              </a:solidFill>
              <a:latin typeface="Calibri"/>
              <a:ea typeface="Calibri"/>
              <a:cs typeface="Calibri"/>
              <a:sym typeface="Calibri"/>
            </a:endParaRPr>
          </a:p>
        </p:txBody>
      </p:sp>
      <p:sp>
        <p:nvSpPr>
          <p:cNvPr id="242" name="Google Shape;242;p24"/>
          <p:cNvSpPr/>
          <p:nvPr/>
        </p:nvSpPr>
        <p:spPr>
          <a:xfrm>
            <a:off x="2444130" y="3761408"/>
            <a:ext cx="1038000" cy="162300"/>
          </a:xfrm>
          <a:prstGeom prst="rect">
            <a:avLst/>
          </a:prstGeom>
          <a:noFill/>
          <a:ln>
            <a:noFill/>
          </a:ln>
        </p:spPr>
        <p:txBody>
          <a:bodyPr anchorCtr="0" anchor="t" bIns="28575" lIns="57150" spcFirstLastPara="1" rIns="57150" wrap="square" tIns="28575">
            <a:noAutofit/>
          </a:bodyPr>
          <a:lstStyle/>
          <a:p>
            <a:pPr indent="0" lvl="0" marL="0" marR="0" rtl="0" algn="l">
              <a:lnSpc>
                <a:spcPct val="124954"/>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Opportunités</a:t>
            </a:r>
            <a:endParaRPr b="0" i="0" sz="1000" u="none" cap="none" strike="noStrike">
              <a:solidFill>
                <a:schemeClr val="dk1"/>
              </a:solidFill>
              <a:latin typeface="Calibri"/>
              <a:ea typeface="Calibri"/>
              <a:cs typeface="Calibri"/>
              <a:sym typeface="Calibri"/>
            </a:endParaRPr>
          </a:p>
        </p:txBody>
      </p:sp>
      <p:sp>
        <p:nvSpPr>
          <p:cNvPr id="243" name="Google Shape;243;p24"/>
          <p:cNvSpPr/>
          <p:nvPr/>
        </p:nvSpPr>
        <p:spPr>
          <a:xfrm>
            <a:off x="2444130" y="4027364"/>
            <a:ext cx="2076000" cy="830400"/>
          </a:xfrm>
          <a:prstGeom prst="rect">
            <a:avLst/>
          </a:prstGeom>
          <a:noFill/>
          <a:ln>
            <a:noFill/>
          </a:ln>
        </p:spPr>
        <p:txBody>
          <a:bodyPr anchorCtr="0" anchor="t" bIns="28575" lIns="57150" spcFirstLastPara="1" rIns="57150" wrap="square" tIns="28575">
            <a:noAutofit/>
          </a:bodyPr>
          <a:lstStyle/>
          <a:p>
            <a:pPr indent="0" lvl="0" marL="0" marR="0" rtl="0" algn="l">
              <a:lnSpc>
                <a:spcPct val="159938"/>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Facteurs externes positifs, tels que les tendances du marché, les nouvelles technologies, les changements réglementaires et les opportunités de croissance.</a:t>
            </a:r>
            <a:endParaRPr b="0" i="0" sz="800" u="none" cap="none" strike="noStrike">
              <a:solidFill>
                <a:schemeClr val="dk1"/>
              </a:solidFill>
              <a:latin typeface="Calibri"/>
              <a:ea typeface="Calibri"/>
              <a:cs typeface="Calibri"/>
              <a:sym typeface="Calibri"/>
            </a:endParaRPr>
          </a:p>
        </p:txBody>
      </p:sp>
      <p:sp>
        <p:nvSpPr>
          <p:cNvPr id="244" name="Google Shape;244;p24"/>
          <p:cNvSpPr/>
          <p:nvPr/>
        </p:nvSpPr>
        <p:spPr>
          <a:xfrm>
            <a:off x="4623867" y="3725763"/>
            <a:ext cx="233400" cy="233400"/>
          </a:xfrm>
          <a:prstGeom prst="roundRect">
            <a:avLst>
              <a:gd fmla="val 20002" name="adj"/>
            </a:avLst>
          </a:prstGeom>
          <a:solidFill>
            <a:srgbClr val="E1E1EA"/>
          </a:solidFill>
          <a:ln cap="flat" cmpd="sng" w="1035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5" name="Google Shape;245;p24"/>
          <p:cNvSpPr/>
          <p:nvPr/>
        </p:nvSpPr>
        <p:spPr>
          <a:xfrm>
            <a:off x="4697760" y="3745186"/>
            <a:ext cx="85800" cy="1947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4</a:t>
            </a:r>
            <a:endParaRPr b="0" i="0" sz="1200" u="none" cap="none" strike="noStrike">
              <a:solidFill>
                <a:schemeClr val="dk1"/>
              </a:solidFill>
              <a:latin typeface="Calibri"/>
              <a:ea typeface="Calibri"/>
              <a:cs typeface="Calibri"/>
              <a:sym typeface="Calibri"/>
            </a:endParaRPr>
          </a:p>
        </p:txBody>
      </p:sp>
      <p:sp>
        <p:nvSpPr>
          <p:cNvPr id="246" name="Google Shape;246;p24"/>
          <p:cNvSpPr/>
          <p:nvPr/>
        </p:nvSpPr>
        <p:spPr>
          <a:xfrm>
            <a:off x="4961111" y="3761408"/>
            <a:ext cx="1038000" cy="162300"/>
          </a:xfrm>
          <a:prstGeom prst="rect">
            <a:avLst/>
          </a:prstGeom>
          <a:noFill/>
          <a:ln>
            <a:noFill/>
          </a:ln>
        </p:spPr>
        <p:txBody>
          <a:bodyPr anchorCtr="0" anchor="t" bIns="28575" lIns="57150" spcFirstLastPara="1" rIns="57150" wrap="square" tIns="28575">
            <a:noAutofit/>
          </a:bodyPr>
          <a:lstStyle/>
          <a:p>
            <a:pPr indent="0" lvl="0" marL="0" marR="0" rtl="0" algn="l">
              <a:lnSpc>
                <a:spcPct val="124954"/>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Menaces</a:t>
            </a:r>
            <a:endParaRPr b="0" i="0" sz="1000" u="none" cap="none" strike="noStrike">
              <a:solidFill>
                <a:schemeClr val="dk1"/>
              </a:solidFill>
              <a:latin typeface="Calibri"/>
              <a:ea typeface="Calibri"/>
              <a:cs typeface="Calibri"/>
              <a:sym typeface="Calibri"/>
            </a:endParaRPr>
          </a:p>
        </p:txBody>
      </p:sp>
      <p:sp>
        <p:nvSpPr>
          <p:cNvPr id="247" name="Google Shape;247;p24"/>
          <p:cNvSpPr/>
          <p:nvPr/>
        </p:nvSpPr>
        <p:spPr>
          <a:xfrm>
            <a:off x="4961111" y="4027364"/>
            <a:ext cx="2076000" cy="664200"/>
          </a:xfrm>
          <a:prstGeom prst="rect">
            <a:avLst/>
          </a:prstGeom>
          <a:noFill/>
          <a:ln>
            <a:noFill/>
          </a:ln>
        </p:spPr>
        <p:txBody>
          <a:bodyPr anchorCtr="0" anchor="t" bIns="28575" lIns="57150" spcFirstLastPara="1" rIns="57150" wrap="square" tIns="28575">
            <a:noAutofit/>
          </a:bodyPr>
          <a:lstStyle/>
          <a:p>
            <a:pPr indent="0" lvl="0" marL="0" marR="0" rtl="0" algn="l">
              <a:lnSpc>
                <a:spcPct val="159938"/>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Facteurs externes négatifs, tels que les concurrents, les risques de marché, les obstacles réglementaires et les changements environnementaux.</a:t>
            </a:r>
            <a:endParaRPr b="0" i="0" sz="800" u="none" cap="none" strike="noStrike">
              <a:solidFill>
                <a:schemeClr val="dk1"/>
              </a:solidFill>
              <a:latin typeface="Calibri"/>
              <a:ea typeface="Calibri"/>
              <a:cs typeface="Calibri"/>
              <a:sym typeface="Calibri"/>
            </a:endParaRPr>
          </a:p>
        </p:txBody>
      </p:sp>
      <p:pic>
        <p:nvPicPr>
          <p:cNvPr descr="preencoded.png" id="248" name="Google Shape;248;p24"/>
          <p:cNvPicPr preferRelativeResize="0"/>
          <p:nvPr/>
        </p:nvPicPr>
        <p:blipFill rotWithShape="1">
          <a:blip r:embed="rId3">
            <a:alphaModFix/>
          </a:blip>
          <a:srcRect b="0" l="0" r="0" t="0"/>
          <a:stretch/>
        </p:blipFill>
        <p:spPr>
          <a:xfrm>
            <a:off x="0" y="0"/>
            <a:ext cx="9144000" cy="6227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5"/>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5" name="Google Shape;255;p25"/>
          <p:cNvSpPr/>
          <p:nvPr/>
        </p:nvSpPr>
        <p:spPr>
          <a:xfrm>
            <a:off x="0" y="0"/>
            <a:ext cx="9144000" cy="5143800"/>
          </a:xfrm>
          <a:prstGeom prst="rect">
            <a:avLst/>
          </a:prstGeom>
          <a:solidFill>
            <a:srgbClr val="FFFFFF">
              <a:alpha val="74900"/>
            </a:srgbClr>
          </a:solidFill>
          <a:ln cap="flat" cmpd="sng" w="119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6" name="Google Shape;256;p25"/>
          <p:cNvSpPr/>
          <p:nvPr/>
        </p:nvSpPr>
        <p:spPr>
          <a:xfrm>
            <a:off x="1740396" y="1043136"/>
            <a:ext cx="5663100" cy="745200"/>
          </a:xfrm>
          <a:prstGeom prst="rect">
            <a:avLst/>
          </a:prstGeom>
          <a:noFill/>
          <a:ln>
            <a:noFill/>
          </a:ln>
        </p:spPr>
        <p:txBody>
          <a:bodyPr anchorCtr="0" anchor="t" bIns="28575" lIns="57150" spcFirstLastPara="1" rIns="57150" wrap="square" tIns="28575">
            <a:noAutofit/>
          </a:bodyPr>
          <a:lstStyle/>
          <a:p>
            <a:pPr indent="0" lvl="0" marL="0" marR="0" rtl="0" algn="l">
              <a:lnSpc>
                <a:spcPct val="125006"/>
              </a:lnSpc>
              <a:spcBef>
                <a:spcPts val="0"/>
              </a:spcBef>
              <a:spcAft>
                <a:spcPts val="0"/>
              </a:spcAft>
              <a:buClr>
                <a:srgbClr val="1B1B27"/>
              </a:buClr>
              <a:buSzPts val="2300"/>
              <a:buFont typeface="Raleway"/>
              <a:buNone/>
            </a:pPr>
            <a:r>
              <a:rPr b="0" i="0" lang="fr" sz="2300" u="none" cap="none" strike="noStrike">
                <a:solidFill>
                  <a:srgbClr val="1B1B27"/>
                </a:solidFill>
                <a:latin typeface="Raleway"/>
                <a:ea typeface="Raleway"/>
                <a:cs typeface="Raleway"/>
                <a:sym typeface="Raleway"/>
              </a:rPr>
              <a:t>5.a.3. La méthodologie DREAM pour la gestion de projets SI</a:t>
            </a:r>
            <a:endParaRPr b="0" i="0" sz="2300" u="none" cap="none" strike="noStrike">
              <a:solidFill>
                <a:schemeClr val="dk1"/>
              </a:solidFill>
              <a:latin typeface="Calibri"/>
              <a:ea typeface="Calibri"/>
              <a:cs typeface="Calibri"/>
              <a:sym typeface="Calibri"/>
            </a:endParaRPr>
          </a:p>
        </p:txBody>
      </p:sp>
      <p:sp>
        <p:nvSpPr>
          <p:cNvPr id="257" name="Google Shape;257;p25"/>
          <p:cNvSpPr/>
          <p:nvPr/>
        </p:nvSpPr>
        <p:spPr>
          <a:xfrm>
            <a:off x="1740396" y="1966987"/>
            <a:ext cx="5663100" cy="762900"/>
          </a:xfrm>
          <a:prstGeom prst="rect">
            <a:avLst/>
          </a:prstGeom>
          <a:noFill/>
          <a:ln>
            <a:noFill/>
          </a:ln>
        </p:spPr>
        <p:txBody>
          <a:bodyPr anchorCtr="0" anchor="t" bIns="28575" lIns="57150" spcFirstLastPara="1" rIns="57150" wrap="square" tIns="28575">
            <a:noAutofit/>
          </a:bodyPr>
          <a:lstStyle/>
          <a:p>
            <a:pPr indent="0" lvl="0" marL="0" marR="0" rtl="0" algn="l">
              <a:lnSpc>
                <a:spcPct val="159986"/>
              </a:lnSpc>
              <a:spcBef>
                <a:spcPts val="0"/>
              </a:spcBef>
              <a:spcAft>
                <a:spcPts val="0"/>
              </a:spcAft>
              <a:buClr>
                <a:srgbClr val="3C3939"/>
              </a:buClr>
              <a:buSzPts val="900"/>
              <a:buFont typeface="Roboto"/>
              <a:buNone/>
            </a:pPr>
            <a:r>
              <a:rPr b="0" i="0" lang="fr" sz="900" u="none" cap="none" strike="noStrike">
                <a:solidFill>
                  <a:srgbClr val="3C3939"/>
                </a:solidFill>
                <a:latin typeface="Roboto"/>
                <a:ea typeface="Roboto"/>
                <a:cs typeface="Roboto"/>
                <a:sym typeface="Roboto"/>
              </a:rPr>
              <a:t>La méthodologie DREAM est une approche éprouvée pour la gestion de projets SI. Elle se concentre sur quatre éléments clés : la définition des objectifs, la planification, l'exécution et la mesure des résultats. Cette méthode aide à assurer la réussite des projets SI en alignant les efforts sur les objectifs de l'entreprise et en s'assurant que les résultats sont mesurables.</a:t>
            </a:r>
            <a:endParaRPr b="0" i="0" sz="900" u="none" cap="none" strike="noStrike">
              <a:solidFill>
                <a:schemeClr val="dk1"/>
              </a:solidFill>
              <a:latin typeface="Calibri"/>
              <a:ea typeface="Calibri"/>
              <a:cs typeface="Calibri"/>
              <a:sym typeface="Calibri"/>
            </a:endParaRPr>
          </a:p>
        </p:txBody>
      </p:sp>
      <p:sp>
        <p:nvSpPr>
          <p:cNvPr id="258" name="Google Shape;258;p25"/>
          <p:cNvSpPr/>
          <p:nvPr/>
        </p:nvSpPr>
        <p:spPr>
          <a:xfrm>
            <a:off x="1740396" y="2957141"/>
            <a:ext cx="268200" cy="268200"/>
          </a:xfrm>
          <a:prstGeom prst="roundRect">
            <a:avLst>
              <a:gd fmla="val 20005" name="adj"/>
            </a:avLst>
          </a:prstGeom>
          <a:solidFill>
            <a:srgbClr val="E1E1EA"/>
          </a:solidFill>
          <a:ln cap="flat" cmpd="sng" w="119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9" name="Google Shape;259;p25"/>
          <p:cNvSpPr/>
          <p:nvPr/>
        </p:nvSpPr>
        <p:spPr>
          <a:xfrm>
            <a:off x="1836390" y="2979464"/>
            <a:ext cx="76200" cy="2235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1</a:t>
            </a:r>
            <a:endParaRPr b="0" i="0" sz="1400" u="none" cap="none" strike="noStrike">
              <a:solidFill>
                <a:schemeClr val="dk1"/>
              </a:solidFill>
              <a:latin typeface="Calibri"/>
              <a:ea typeface="Calibri"/>
              <a:cs typeface="Calibri"/>
              <a:sym typeface="Calibri"/>
            </a:endParaRPr>
          </a:p>
        </p:txBody>
      </p:sp>
      <p:sp>
        <p:nvSpPr>
          <p:cNvPr id="260" name="Google Shape;260;p25"/>
          <p:cNvSpPr/>
          <p:nvPr/>
        </p:nvSpPr>
        <p:spPr>
          <a:xfrm>
            <a:off x="2127796" y="2998068"/>
            <a:ext cx="1543200" cy="186300"/>
          </a:xfrm>
          <a:prstGeom prst="rect">
            <a:avLst/>
          </a:prstGeom>
          <a:noFill/>
          <a:ln>
            <a:noFill/>
          </a:ln>
        </p:spPr>
        <p:txBody>
          <a:bodyPr anchorCtr="0" anchor="t" bIns="28575" lIns="57150" spcFirstLastPara="1" rIns="57150" wrap="square" tIns="28575">
            <a:noAutofit/>
          </a:bodyPr>
          <a:lstStyle/>
          <a:p>
            <a:pPr indent="0" lvl="0" marL="0" marR="0" rtl="0" algn="l">
              <a:lnSpc>
                <a:spcPct val="124973"/>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Définition des objectifs</a:t>
            </a:r>
            <a:endParaRPr b="0" i="0" sz="1200" u="none" cap="none" strike="noStrike">
              <a:solidFill>
                <a:schemeClr val="dk1"/>
              </a:solidFill>
              <a:latin typeface="Calibri"/>
              <a:ea typeface="Calibri"/>
              <a:cs typeface="Calibri"/>
              <a:sym typeface="Calibri"/>
            </a:endParaRPr>
          </a:p>
        </p:txBody>
      </p:sp>
      <p:sp>
        <p:nvSpPr>
          <p:cNvPr id="261" name="Google Shape;261;p25"/>
          <p:cNvSpPr/>
          <p:nvPr/>
        </p:nvSpPr>
        <p:spPr>
          <a:xfrm>
            <a:off x="2127796" y="3455938"/>
            <a:ext cx="2384700" cy="572400"/>
          </a:xfrm>
          <a:prstGeom prst="rect">
            <a:avLst/>
          </a:prstGeom>
          <a:noFill/>
          <a:ln>
            <a:noFill/>
          </a:ln>
        </p:spPr>
        <p:txBody>
          <a:bodyPr anchorCtr="0" anchor="t" bIns="28575" lIns="57150" spcFirstLastPara="1" rIns="57150" wrap="square" tIns="28575">
            <a:noAutofit/>
          </a:bodyPr>
          <a:lstStyle/>
          <a:p>
            <a:pPr indent="0" lvl="0" marL="0" marR="0" rtl="0" algn="l">
              <a:lnSpc>
                <a:spcPct val="159986"/>
              </a:lnSpc>
              <a:spcBef>
                <a:spcPts val="0"/>
              </a:spcBef>
              <a:spcAft>
                <a:spcPts val="0"/>
              </a:spcAft>
              <a:buClr>
                <a:srgbClr val="3C3939"/>
              </a:buClr>
              <a:buSzPts val="900"/>
              <a:buFont typeface="Roboto"/>
              <a:buNone/>
            </a:pPr>
            <a:r>
              <a:rPr b="0" i="0" lang="fr" sz="900" u="none" cap="none" strike="noStrike">
                <a:solidFill>
                  <a:srgbClr val="3C3939"/>
                </a:solidFill>
                <a:latin typeface="Roboto"/>
                <a:ea typeface="Roboto"/>
                <a:cs typeface="Roboto"/>
                <a:sym typeface="Roboto"/>
              </a:rPr>
              <a:t>Comprendre les besoins de l'entreprise et les objectifs du projet pour aligner les efforts sur les résultats souhaités.</a:t>
            </a:r>
            <a:endParaRPr b="0" i="0" sz="900" u="none" cap="none" strike="noStrike">
              <a:solidFill>
                <a:schemeClr val="dk1"/>
              </a:solidFill>
              <a:latin typeface="Calibri"/>
              <a:ea typeface="Calibri"/>
              <a:cs typeface="Calibri"/>
              <a:sym typeface="Calibri"/>
            </a:endParaRPr>
          </a:p>
        </p:txBody>
      </p:sp>
      <p:sp>
        <p:nvSpPr>
          <p:cNvPr id="262" name="Google Shape;262;p25"/>
          <p:cNvSpPr/>
          <p:nvPr/>
        </p:nvSpPr>
        <p:spPr>
          <a:xfrm>
            <a:off x="4631606" y="2957141"/>
            <a:ext cx="268200" cy="268200"/>
          </a:xfrm>
          <a:prstGeom prst="roundRect">
            <a:avLst>
              <a:gd fmla="val 20005" name="adj"/>
            </a:avLst>
          </a:prstGeom>
          <a:solidFill>
            <a:srgbClr val="E1E1EA"/>
          </a:solidFill>
          <a:ln cap="flat" cmpd="sng" w="119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3" name="Google Shape;263;p25"/>
          <p:cNvSpPr/>
          <p:nvPr/>
        </p:nvSpPr>
        <p:spPr>
          <a:xfrm>
            <a:off x="4718075" y="2979464"/>
            <a:ext cx="95400" cy="2235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2</a:t>
            </a:r>
            <a:endParaRPr b="0" i="0" sz="1400" u="none" cap="none" strike="noStrike">
              <a:solidFill>
                <a:schemeClr val="dk1"/>
              </a:solidFill>
              <a:latin typeface="Calibri"/>
              <a:ea typeface="Calibri"/>
              <a:cs typeface="Calibri"/>
              <a:sym typeface="Calibri"/>
            </a:endParaRPr>
          </a:p>
        </p:txBody>
      </p:sp>
      <p:sp>
        <p:nvSpPr>
          <p:cNvPr id="264" name="Google Shape;264;p25"/>
          <p:cNvSpPr/>
          <p:nvPr/>
        </p:nvSpPr>
        <p:spPr>
          <a:xfrm>
            <a:off x="5019005" y="2998068"/>
            <a:ext cx="1192200" cy="186300"/>
          </a:xfrm>
          <a:prstGeom prst="rect">
            <a:avLst/>
          </a:prstGeom>
          <a:noFill/>
          <a:ln>
            <a:noFill/>
          </a:ln>
        </p:spPr>
        <p:txBody>
          <a:bodyPr anchorCtr="0" anchor="t" bIns="28575" lIns="57150" spcFirstLastPara="1" rIns="57150" wrap="square" tIns="28575">
            <a:noAutofit/>
          </a:bodyPr>
          <a:lstStyle/>
          <a:p>
            <a:pPr indent="0" lvl="0" marL="0" marR="0" rtl="0" algn="l">
              <a:lnSpc>
                <a:spcPct val="124973"/>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Planification</a:t>
            </a:r>
            <a:endParaRPr b="0" i="0" sz="1200" u="none" cap="none" strike="noStrike">
              <a:solidFill>
                <a:schemeClr val="dk1"/>
              </a:solidFill>
              <a:latin typeface="Calibri"/>
              <a:ea typeface="Calibri"/>
              <a:cs typeface="Calibri"/>
              <a:sym typeface="Calibri"/>
            </a:endParaRPr>
          </a:p>
        </p:txBody>
      </p:sp>
      <p:sp>
        <p:nvSpPr>
          <p:cNvPr id="265" name="Google Shape;265;p25"/>
          <p:cNvSpPr/>
          <p:nvPr/>
        </p:nvSpPr>
        <p:spPr>
          <a:xfrm>
            <a:off x="5019005" y="3303538"/>
            <a:ext cx="2384700" cy="572400"/>
          </a:xfrm>
          <a:prstGeom prst="rect">
            <a:avLst/>
          </a:prstGeom>
          <a:noFill/>
          <a:ln>
            <a:noFill/>
          </a:ln>
        </p:spPr>
        <p:txBody>
          <a:bodyPr anchorCtr="0" anchor="t" bIns="28575" lIns="57150" spcFirstLastPara="1" rIns="57150" wrap="square" tIns="28575">
            <a:noAutofit/>
          </a:bodyPr>
          <a:lstStyle/>
          <a:p>
            <a:pPr indent="0" lvl="0" marL="0" marR="0" rtl="0" algn="l">
              <a:lnSpc>
                <a:spcPct val="159986"/>
              </a:lnSpc>
              <a:spcBef>
                <a:spcPts val="0"/>
              </a:spcBef>
              <a:spcAft>
                <a:spcPts val="0"/>
              </a:spcAft>
              <a:buClr>
                <a:srgbClr val="3C3939"/>
              </a:buClr>
              <a:buSzPts val="900"/>
              <a:buFont typeface="Roboto"/>
              <a:buNone/>
            </a:pPr>
            <a:r>
              <a:rPr b="0" i="0" lang="fr" sz="900" u="none" cap="none" strike="noStrike">
                <a:solidFill>
                  <a:srgbClr val="3C3939"/>
                </a:solidFill>
                <a:latin typeface="Roboto"/>
                <a:ea typeface="Roboto"/>
                <a:cs typeface="Roboto"/>
                <a:sym typeface="Roboto"/>
              </a:rPr>
              <a:t>Identifier les ressources nécessaires, élaborer un calendrier et un budget pour le projet.</a:t>
            </a:r>
            <a:endParaRPr b="0" i="0" sz="900" u="none" cap="none" strike="noStrike">
              <a:solidFill>
                <a:schemeClr val="dk1"/>
              </a:solidFill>
              <a:latin typeface="Calibri"/>
              <a:ea typeface="Calibri"/>
              <a:cs typeface="Calibri"/>
              <a:sym typeface="Calibri"/>
            </a:endParaRPr>
          </a:p>
        </p:txBody>
      </p:sp>
      <p:sp>
        <p:nvSpPr>
          <p:cNvPr id="266" name="Google Shape;266;p25"/>
          <p:cNvSpPr/>
          <p:nvPr/>
        </p:nvSpPr>
        <p:spPr>
          <a:xfrm>
            <a:off x="1740396" y="4088086"/>
            <a:ext cx="268200" cy="268200"/>
          </a:xfrm>
          <a:prstGeom prst="roundRect">
            <a:avLst>
              <a:gd fmla="val 20005" name="adj"/>
            </a:avLst>
          </a:prstGeom>
          <a:solidFill>
            <a:srgbClr val="E1E1EA"/>
          </a:solidFill>
          <a:ln cap="flat" cmpd="sng" w="119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7" name="Google Shape;267;p25"/>
          <p:cNvSpPr/>
          <p:nvPr/>
        </p:nvSpPr>
        <p:spPr>
          <a:xfrm>
            <a:off x="1826865" y="4110409"/>
            <a:ext cx="95400" cy="2235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3</a:t>
            </a:r>
            <a:endParaRPr b="0" i="0" sz="1400" u="none" cap="none" strike="noStrike">
              <a:solidFill>
                <a:schemeClr val="dk1"/>
              </a:solidFill>
              <a:latin typeface="Calibri"/>
              <a:ea typeface="Calibri"/>
              <a:cs typeface="Calibri"/>
              <a:sym typeface="Calibri"/>
            </a:endParaRPr>
          </a:p>
        </p:txBody>
      </p:sp>
      <p:sp>
        <p:nvSpPr>
          <p:cNvPr id="268" name="Google Shape;268;p25"/>
          <p:cNvSpPr/>
          <p:nvPr/>
        </p:nvSpPr>
        <p:spPr>
          <a:xfrm>
            <a:off x="2127796" y="4129013"/>
            <a:ext cx="1192200" cy="186300"/>
          </a:xfrm>
          <a:prstGeom prst="rect">
            <a:avLst/>
          </a:prstGeom>
          <a:noFill/>
          <a:ln>
            <a:noFill/>
          </a:ln>
        </p:spPr>
        <p:txBody>
          <a:bodyPr anchorCtr="0" anchor="t" bIns="28575" lIns="57150" spcFirstLastPara="1" rIns="57150" wrap="square" tIns="28575">
            <a:noAutofit/>
          </a:bodyPr>
          <a:lstStyle/>
          <a:p>
            <a:pPr indent="0" lvl="0" marL="0" marR="0" rtl="0" algn="l">
              <a:lnSpc>
                <a:spcPct val="124973"/>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Exécution</a:t>
            </a:r>
            <a:endParaRPr b="0" i="0" sz="1200" u="none" cap="none" strike="noStrike">
              <a:solidFill>
                <a:schemeClr val="dk1"/>
              </a:solidFill>
              <a:latin typeface="Calibri"/>
              <a:ea typeface="Calibri"/>
              <a:cs typeface="Calibri"/>
              <a:sym typeface="Calibri"/>
            </a:endParaRPr>
          </a:p>
        </p:txBody>
      </p:sp>
      <p:sp>
        <p:nvSpPr>
          <p:cNvPr id="269" name="Google Shape;269;p25"/>
          <p:cNvSpPr/>
          <p:nvPr/>
        </p:nvSpPr>
        <p:spPr>
          <a:xfrm>
            <a:off x="2127796" y="4434483"/>
            <a:ext cx="2384700" cy="381300"/>
          </a:xfrm>
          <a:prstGeom prst="rect">
            <a:avLst/>
          </a:prstGeom>
          <a:noFill/>
          <a:ln>
            <a:noFill/>
          </a:ln>
        </p:spPr>
        <p:txBody>
          <a:bodyPr anchorCtr="0" anchor="t" bIns="28575" lIns="57150" spcFirstLastPara="1" rIns="57150" wrap="square" tIns="28575">
            <a:noAutofit/>
          </a:bodyPr>
          <a:lstStyle/>
          <a:p>
            <a:pPr indent="0" lvl="0" marL="0" marR="0" rtl="0" algn="l">
              <a:lnSpc>
                <a:spcPct val="159986"/>
              </a:lnSpc>
              <a:spcBef>
                <a:spcPts val="0"/>
              </a:spcBef>
              <a:spcAft>
                <a:spcPts val="0"/>
              </a:spcAft>
              <a:buClr>
                <a:srgbClr val="3C3939"/>
              </a:buClr>
              <a:buSzPts val="900"/>
              <a:buFont typeface="Roboto"/>
              <a:buNone/>
            </a:pPr>
            <a:r>
              <a:rPr b="0" i="0" lang="fr" sz="900" u="none" cap="none" strike="noStrike">
                <a:solidFill>
                  <a:srgbClr val="3C3939"/>
                </a:solidFill>
                <a:latin typeface="Roboto"/>
                <a:ea typeface="Roboto"/>
                <a:cs typeface="Roboto"/>
                <a:sym typeface="Roboto"/>
              </a:rPr>
              <a:t>Mettre en œuvre le projet en suivant le plan établi.</a:t>
            </a:r>
            <a:endParaRPr b="0" i="0" sz="900" u="none" cap="none" strike="noStrike">
              <a:solidFill>
                <a:schemeClr val="dk1"/>
              </a:solidFill>
              <a:latin typeface="Calibri"/>
              <a:ea typeface="Calibri"/>
              <a:cs typeface="Calibri"/>
              <a:sym typeface="Calibri"/>
            </a:endParaRPr>
          </a:p>
        </p:txBody>
      </p:sp>
      <p:sp>
        <p:nvSpPr>
          <p:cNvPr id="270" name="Google Shape;270;p25"/>
          <p:cNvSpPr/>
          <p:nvPr/>
        </p:nvSpPr>
        <p:spPr>
          <a:xfrm>
            <a:off x="4631606" y="4088086"/>
            <a:ext cx="268200" cy="268200"/>
          </a:xfrm>
          <a:prstGeom prst="roundRect">
            <a:avLst>
              <a:gd fmla="val 20005" name="adj"/>
            </a:avLst>
          </a:prstGeom>
          <a:solidFill>
            <a:srgbClr val="E1E1EA"/>
          </a:solidFill>
          <a:ln cap="flat" cmpd="sng" w="119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71" name="Google Shape;271;p25"/>
          <p:cNvSpPr/>
          <p:nvPr/>
        </p:nvSpPr>
        <p:spPr>
          <a:xfrm>
            <a:off x="4715694" y="4110409"/>
            <a:ext cx="99900" cy="2235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4</a:t>
            </a:r>
            <a:endParaRPr b="0" i="0" sz="1400" u="none" cap="none" strike="noStrike">
              <a:solidFill>
                <a:schemeClr val="dk1"/>
              </a:solidFill>
              <a:latin typeface="Calibri"/>
              <a:ea typeface="Calibri"/>
              <a:cs typeface="Calibri"/>
              <a:sym typeface="Calibri"/>
            </a:endParaRPr>
          </a:p>
        </p:txBody>
      </p:sp>
      <p:sp>
        <p:nvSpPr>
          <p:cNvPr id="272" name="Google Shape;272;p25"/>
          <p:cNvSpPr/>
          <p:nvPr/>
        </p:nvSpPr>
        <p:spPr>
          <a:xfrm>
            <a:off x="5019005" y="4129013"/>
            <a:ext cx="1404900" cy="186300"/>
          </a:xfrm>
          <a:prstGeom prst="rect">
            <a:avLst/>
          </a:prstGeom>
          <a:noFill/>
          <a:ln>
            <a:noFill/>
          </a:ln>
        </p:spPr>
        <p:txBody>
          <a:bodyPr anchorCtr="0" anchor="t" bIns="28575" lIns="57150" spcFirstLastPara="1" rIns="57150" wrap="square" tIns="28575">
            <a:noAutofit/>
          </a:bodyPr>
          <a:lstStyle/>
          <a:p>
            <a:pPr indent="0" lvl="0" marL="0" marR="0" rtl="0" algn="l">
              <a:lnSpc>
                <a:spcPct val="124973"/>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Mesure des résultats</a:t>
            </a:r>
            <a:endParaRPr b="0" i="0" sz="1200" u="none" cap="none" strike="noStrike">
              <a:solidFill>
                <a:schemeClr val="dk1"/>
              </a:solidFill>
              <a:latin typeface="Calibri"/>
              <a:ea typeface="Calibri"/>
              <a:cs typeface="Calibri"/>
              <a:sym typeface="Calibri"/>
            </a:endParaRPr>
          </a:p>
        </p:txBody>
      </p:sp>
      <p:sp>
        <p:nvSpPr>
          <p:cNvPr id="273" name="Google Shape;273;p25"/>
          <p:cNvSpPr/>
          <p:nvPr/>
        </p:nvSpPr>
        <p:spPr>
          <a:xfrm>
            <a:off x="5019005" y="4434483"/>
            <a:ext cx="2384700" cy="381300"/>
          </a:xfrm>
          <a:prstGeom prst="rect">
            <a:avLst/>
          </a:prstGeom>
          <a:noFill/>
          <a:ln>
            <a:noFill/>
          </a:ln>
        </p:spPr>
        <p:txBody>
          <a:bodyPr anchorCtr="0" anchor="t" bIns="28575" lIns="57150" spcFirstLastPara="1" rIns="57150" wrap="square" tIns="28575">
            <a:noAutofit/>
          </a:bodyPr>
          <a:lstStyle/>
          <a:p>
            <a:pPr indent="0" lvl="0" marL="0" marR="0" rtl="0" algn="l">
              <a:lnSpc>
                <a:spcPct val="159986"/>
              </a:lnSpc>
              <a:spcBef>
                <a:spcPts val="0"/>
              </a:spcBef>
              <a:spcAft>
                <a:spcPts val="0"/>
              </a:spcAft>
              <a:buClr>
                <a:srgbClr val="3C3939"/>
              </a:buClr>
              <a:buSzPts val="900"/>
              <a:buFont typeface="Roboto"/>
              <a:buNone/>
            </a:pPr>
            <a:r>
              <a:rPr b="0" i="0" lang="fr" sz="900" u="none" cap="none" strike="noStrike">
                <a:solidFill>
                  <a:srgbClr val="3C3939"/>
                </a:solidFill>
                <a:latin typeface="Roboto"/>
                <a:ea typeface="Roboto"/>
                <a:cs typeface="Roboto"/>
                <a:sym typeface="Roboto"/>
              </a:rPr>
              <a:t>Évaluer les résultats du projet pour s'assurer qu'ils répondent aux objectifs de l'entreprise.</a:t>
            </a:r>
            <a:endParaRPr b="0" i="0" sz="900" u="none" cap="none" strike="noStrike">
              <a:solidFill>
                <a:schemeClr val="dk1"/>
              </a:solidFill>
              <a:latin typeface="Calibri"/>
              <a:ea typeface="Calibri"/>
              <a:cs typeface="Calibri"/>
              <a:sym typeface="Calibri"/>
            </a:endParaRPr>
          </a:p>
        </p:txBody>
      </p:sp>
      <p:pic>
        <p:nvPicPr>
          <p:cNvPr descr="preencoded.png" id="274" name="Google Shape;274;p25"/>
          <p:cNvPicPr preferRelativeResize="0"/>
          <p:nvPr/>
        </p:nvPicPr>
        <p:blipFill rotWithShape="1">
          <a:blip r:embed="rId3">
            <a:alphaModFix/>
          </a:blip>
          <a:srcRect b="0" l="0" r="0" t="0"/>
          <a:stretch/>
        </p:blipFill>
        <p:spPr>
          <a:xfrm>
            <a:off x="0" y="0"/>
            <a:ext cx="9144000" cy="7153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6"/>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1" name="Google Shape;281;p26"/>
          <p:cNvSpPr/>
          <p:nvPr/>
        </p:nvSpPr>
        <p:spPr>
          <a:xfrm>
            <a:off x="0" y="0"/>
            <a:ext cx="9144000" cy="8620800"/>
          </a:xfrm>
          <a:prstGeom prst="rect">
            <a:avLst/>
          </a:prstGeom>
          <a:solidFill>
            <a:srgbClr val="FFFFFF">
              <a:alpha val="74900"/>
            </a:srgbClr>
          </a:solidFill>
          <a:ln cap="flat" cmpd="sng" w="962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2" name="Google Shape;282;p26"/>
          <p:cNvSpPr/>
          <p:nvPr/>
        </p:nvSpPr>
        <p:spPr>
          <a:xfrm>
            <a:off x="2263229" y="267296"/>
            <a:ext cx="4617600" cy="607500"/>
          </a:xfrm>
          <a:prstGeom prst="rect">
            <a:avLst/>
          </a:prstGeom>
          <a:noFill/>
          <a:ln>
            <a:noFill/>
          </a:ln>
        </p:spPr>
        <p:txBody>
          <a:bodyPr anchorCtr="0" anchor="t" bIns="28575" lIns="57150" spcFirstLastPara="1" rIns="57150" wrap="square" tIns="28575">
            <a:noAutofit/>
          </a:bodyPr>
          <a:lstStyle/>
          <a:p>
            <a:pPr indent="0" lvl="0" marL="0" marR="0" rtl="0" algn="l">
              <a:lnSpc>
                <a:spcPct val="124983"/>
              </a:lnSpc>
              <a:spcBef>
                <a:spcPts val="0"/>
              </a:spcBef>
              <a:spcAft>
                <a:spcPts val="0"/>
              </a:spcAft>
              <a:buClr>
                <a:srgbClr val="1B1B27"/>
              </a:buClr>
              <a:buSzPts val="1900"/>
              <a:buFont typeface="Raleway"/>
              <a:buNone/>
            </a:pPr>
            <a:r>
              <a:rPr b="0" i="0" lang="fr" sz="1900" u="none" cap="none" strike="noStrike">
                <a:solidFill>
                  <a:srgbClr val="1B1B27"/>
                </a:solidFill>
                <a:latin typeface="Raleway"/>
                <a:ea typeface="Raleway"/>
                <a:cs typeface="Raleway"/>
                <a:sym typeface="Raleway"/>
              </a:rPr>
              <a:t>5.a.4. Le modèle McKinsey 7S pour l'analyse organisationnelle</a:t>
            </a:r>
            <a:endParaRPr b="0" i="0" sz="1900" u="none" cap="none" strike="noStrike">
              <a:solidFill>
                <a:schemeClr val="dk1"/>
              </a:solidFill>
              <a:latin typeface="Calibri"/>
              <a:ea typeface="Calibri"/>
              <a:cs typeface="Calibri"/>
              <a:sym typeface="Calibri"/>
            </a:endParaRPr>
          </a:p>
        </p:txBody>
      </p:sp>
      <p:sp>
        <p:nvSpPr>
          <p:cNvPr id="283" name="Google Shape;283;p26"/>
          <p:cNvSpPr/>
          <p:nvPr/>
        </p:nvSpPr>
        <p:spPr>
          <a:xfrm>
            <a:off x="2263229" y="1020589"/>
            <a:ext cx="4617600" cy="6219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Le modèle McKinsey 7S est utilisé pour l'analyse organisationnelle et la planification stratégique. Il se concentre sur sept éléments clés : la stratégie, la structure, les systèmes, le personnel, les compétences, la culture et les valeurs. Cette méthode aide à assurer que tous les aspects d'une organisation sont alignés sur les objectifs de l'entreprise.</a:t>
            </a:r>
            <a:endParaRPr b="0" i="0" sz="800" u="none" cap="none" strike="noStrike">
              <a:solidFill>
                <a:schemeClr val="dk1"/>
              </a:solidFill>
              <a:latin typeface="Calibri"/>
              <a:ea typeface="Calibri"/>
              <a:cs typeface="Calibri"/>
              <a:sym typeface="Calibri"/>
            </a:endParaRPr>
          </a:p>
        </p:txBody>
      </p:sp>
      <p:sp>
        <p:nvSpPr>
          <p:cNvPr id="284" name="Google Shape;284;p26"/>
          <p:cNvSpPr/>
          <p:nvPr/>
        </p:nvSpPr>
        <p:spPr>
          <a:xfrm>
            <a:off x="2263229" y="1827609"/>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5" name="Google Shape;285;p26"/>
          <p:cNvSpPr/>
          <p:nvPr/>
        </p:nvSpPr>
        <p:spPr>
          <a:xfrm>
            <a:off x="2341588" y="1845766"/>
            <a:ext cx="618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1</a:t>
            </a:r>
            <a:endParaRPr b="0" i="0" sz="1100" u="none" cap="none" strike="noStrike">
              <a:solidFill>
                <a:schemeClr val="dk1"/>
              </a:solidFill>
              <a:latin typeface="Calibri"/>
              <a:ea typeface="Calibri"/>
              <a:cs typeface="Calibri"/>
              <a:sym typeface="Calibri"/>
            </a:endParaRPr>
          </a:p>
        </p:txBody>
      </p:sp>
      <p:sp>
        <p:nvSpPr>
          <p:cNvPr id="286" name="Google Shape;286;p26"/>
          <p:cNvSpPr/>
          <p:nvPr/>
        </p:nvSpPr>
        <p:spPr>
          <a:xfrm>
            <a:off x="2579117" y="1861021"/>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Stratégie</a:t>
            </a:r>
            <a:endParaRPr b="0" i="0" sz="1000" u="none" cap="none" strike="noStrike">
              <a:solidFill>
                <a:schemeClr val="dk1"/>
              </a:solidFill>
              <a:latin typeface="Calibri"/>
              <a:ea typeface="Calibri"/>
              <a:cs typeface="Calibri"/>
              <a:sym typeface="Calibri"/>
            </a:endParaRPr>
          </a:p>
        </p:txBody>
      </p:sp>
      <p:sp>
        <p:nvSpPr>
          <p:cNvPr id="287" name="Google Shape;287;p26"/>
          <p:cNvSpPr/>
          <p:nvPr/>
        </p:nvSpPr>
        <p:spPr>
          <a:xfrm>
            <a:off x="2579117" y="2110085"/>
            <a:ext cx="1158600" cy="310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La direction et la vision de l'entreprise.</a:t>
            </a:r>
            <a:endParaRPr b="0" i="0" sz="800" u="none" cap="none" strike="noStrike">
              <a:solidFill>
                <a:schemeClr val="dk1"/>
              </a:solidFill>
              <a:latin typeface="Calibri"/>
              <a:ea typeface="Calibri"/>
              <a:cs typeface="Calibri"/>
              <a:sym typeface="Calibri"/>
            </a:endParaRPr>
          </a:p>
        </p:txBody>
      </p:sp>
      <p:sp>
        <p:nvSpPr>
          <p:cNvPr id="288" name="Google Shape;288;p26"/>
          <p:cNvSpPr/>
          <p:nvPr/>
        </p:nvSpPr>
        <p:spPr>
          <a:xfrm>
            <a:off x="3834780" y="1827609"/>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9" name="Google Shape;289;p26"/>
          <p:cNvSpPr/>
          <p:nvPr/>
        </p:nvSpPr>
        <p:spPr>
          <a:xfrm>
            <a:off x="3905994" y="1845766"/>
            <a:ext cx="762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2</a:t>
            </a:r>
            <a:endParaRPr b="0" i="0" sz="1100" u="none" cap="none" strike="noStrike">
              <a:solidFill>
                <a:schemeClr val="dk1"/>
              </a:solidFill>
              <a:latin typeface="Calibri"/>
              <a:ea typeface="Calibri"/>
              <a:cs typeface="Calibri"/>
              <a:sym typeface="Calibri"/>
            </a:endParaRPr>
          </a:p>
        </p:txBody>
      </p:sp>
      <p:sp>
        <p:nvSpPr>
          <p:cNvPr id="290" name="Google Shape;290;p26"/>
          <p:cNvSpPr/>
          <p:nvPr/>
        </p:nvSpPr>
        <p:spPr>
          <a:xfrm>
            <a:off x="4150668" y="1861021"/>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Structure</a:t>
            </a:r>
            <a:endParaRPr b="0" i="0" sz="1000" u="none" cap="none" strike="noStrike">
              <a:solidFill>
                <a:schemeClr val="dk1"/>
              </a:solidFill>
              <a:latin typeface="Calibri"/>
              <a:ea typeface="Calibri"/>
              <a:cs typeface="Calibri"/>
              <a:sym typeface="Calibri"/>
            </a:endParaRPr>
          </a:p>
        </p:txBody>
      </p:sp>
      <p:sp>
        <p:nvSpPr>
          <p:cNvPr id="291" name="Google Shape;291;p26"/>
          <p:cNvSpPr/>
          <p:nvPr/>
        </p:nvSpPr>
        <p:spPr>
          <a:xfrm>
            <a:off x="4150668" y="2110085"/>
            <a:ext cx="1158600" cy="4662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L'organisation de l'entreprise et la manière dont elle est gérée.</a:t>
            </a:r>
            <a:endParaRPr b="0" i="0" sz="800" u="none" cap="none" strike="noStrike">
              <a:solidFill>
                <a:schemeClr val="dk1"/>
              </a:solidFill>
              <a:latin typeface="Calibri"/>
              <a:ea typeface="Calibri"/>
              <a:cs typeface="Calibri"/>
              <a:sym typeface="Calibri"/>
            </a:endParaRPr>
          </a:p>
        </p:txBody>
      </p:sp>
      <p:sp>
        <p:nvSpPr>
          <p:cNvPr id="292" name="Google Shape;292;p26"/>
          <p:cNvSpPr/>
          <p:nvPr/>
        </p:nvSpPr>
        <p:spPr>
          <a:xfrm>
            <a:off x="5406331" y="1827609"/>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93" name="Google Shape;293;p26"/>
          <p:cNvSpPr/>
          <p:nvPr/>
        </p:nvSpPr>
        <p:spPr>
          <a:xfrm>
            <a:off x="5475164" y="1845766"/>
            <a:ext cx="810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3</a:t>
            </a:r>
            <a:endParaRPr b="0" i="0" sz="1100" u="none" cap="none" strike="noStrike">
              <a:solidFill>
                <a:schemeClr val="dk1"/>
              </a:solidFill>
              <a:latin typeface="Calibri"/>
              <a:ea typeface="Calibri"/>
              <a:cs typeface="Calibri"/>
              <a:sym typeface="Calibri"/>
            </a:endParaRPr>
          </a:p>
        </p:txBody>
      </p:sp>
      <p:sp>
        <p:nvSpPr>
          <p:cNvPr id="294" name="Google Shape;294;p26"/>
          <p:cNvSpPr/>
          <p:nvPr/>
        </p:nvSpPr>
        <p:spPr>
          <a:xfrm>
            <a:off x="5722218" y="1861021"/>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Systèmes</a:t>
            </a:r>
            <a:endParaRPr b="0" i="0" sz="1000" u="none" cap="none" strike="noStrike">
              <a:solidFill>
                <a:schemeClr val="dk1"/>
              </a:solidFill>
              <a:latin typeface="Calibri"/>
              <a:ea typeface="Calibri"/>
              <a:cs typeface="Calibri"/>
              <a:sym typeface="Calibri"/>
            </a:endParaRPr>
          </a:p>
        </p:txBody>
      </p:sp>
      <p:sp>
        <p:nvSpPr>
          <p:cNvPr id="295" name="Google Shape;295;p26"/>
          <p:cNvSpPr/>
          <p:nvPr/>
        </p:nvSpPr>
        <p:spPr>
          <a:xfrm>
            <a:off x="5722218" y="2110085"/>
            <a:ext cx="1158600" cy="4662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Les processus et les outils utilisés pour gérer l'entreprise.</a:t>
            </a:r>
            <a:endParaRPr b="0" i="0" sz="800" u="none" cap="none" strike="noStrike">
              <a:solidFill>
                <a:schemeClr val="dk1"/>
              </a:solidFill>
              <a:latin typeface="Calibri"/>
              <a:ea typeface="Calibri"/>
              <a:cs typeface="Calibri"/>
              <a:sym typeface="Calibri"/>
            </a:endParaRPr>
          </a:p>
        </p:txBody>
      </p:sp>
      <p:sp>
        <p:nvSpPr>
          <p:cNvPr id="296" name="Google Shape;296;p26"/>
          <p:cNvSpPr/>
          <p:nvPr/>
        </p:nvSpPr>
        <p:spPr>
          <a:xfrm>
            <a:off x="2263229" y="2749525"/>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97" name="Google Shape;297;p26"/>
          <p:cNvSpPr/>
          <p:nvPr/>
        </p:nvSpPr>
        <p:spPr>
          <a:xfrm>
            <a:off x="2332063" y="2767683"/>
            <a:ext cx="810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4</a:t>
            </a:r>
            <a:endParaRPr b="0" i="0" sz="1100" u="none" cap="none" strike="noStrike">
              <a:solidFill>
                <a:schemeClr val="dk1"/>
              </a:solidFill>
              <a:latin typeface="Calibri"/>
              <a:ea typeface="Calibri"/>
              <a:cs typeface="Calibri"/>
              <a:sym typeface="Calibri"/>
            </a:endParaRPr>
          </a:p>
        </p:txBody>
      </p:sp>
      <p:sp>
        <p:nvSpPr>
          <p:cNvPr id="298" name="Google Shape;298;p26"/>
          <p:cNvSpPr/>
          <p:nvPr/>
        </p:nvSpPr>
        <p:spPr>
          <a:xfrm>
            <a:off x="2579117" y="2782937"/>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Personnel</a:t>
            </a:r>
            <a:endParaRPr b="0" i="0" sz="1000" u="none" cap="none" strike="noStrike">
              <a:solidFill>
                <a:schemeClr val="dk1"/>
              </a:solidFill>
              <a:latin typeface="Calibri"/>
              <a:ea typeface="Calibri"/>
              <a:cs typeface="Calibri"/>
              <a:sym typeface="Calibri"/>
            </a:endParaRPr>
          </a:p>
        </p:txBody>
      </p:sp>
      <p:sp>
        <p:nvSpPr>
          <p:cNvPr id="299" name="Google Shape;299;p26"/>
          <p:cNvSpPr/>
          <p:nvPr/>
        </p:nvSpPr>
        <p:spPr>
          <a:xfrm>
            <a:off x="2579117" y="3032001"/>
            <a:ext cx="1158600" cy="310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Les compétences et les capacités des employés.</a:t>
            </a:r>
            <a:endParaRPr b="0" i="0" sz="800" u="none" cap="none" strike="noStrike">
              <a:solidFill>
                <a:schemeClr val="dk1"/>
              </a:solidFill>
              <a:latin typeface="Calibri"/>
              <a:ea typeface="Calibri"/>
              <a:cs typeface="Calibri"/>
              <a:sym typeface="Calibri"/>
            </a:endParaRPr>
          </a:p>
        </p:txBody>
      </p:sp>
      <p:sp>
        <p:nvSpPr>
          <p:cNvPr id="300" name="Google Shape;300;p26"/>
          <p:cNvSpPr/>
          <p:nvPr/>
        </p:nvSpPr>
        <p:spPr>
          <a:xfrm>
            <a:off x="3834780" y="2749525"/>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01" name="Google Shape;301;p26"/>
          <p:cNvSpPr/>
          <p:nvPr/>
        </p:nvSpPr>
        <p:spPr>
          <a:xfrm>
            <a:off x="3903613" y="2767683"/>
            <a:ext cx="810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5</a:t>
            </a:r>
            <a:endParaRPr b="0" i="0" sz="1100" u="none" cap="none" strike="noStrike">
              <a:solidFill>
                <a:schemeClr val="dk1"/>
              </a:solidFill>
              <a:latin typeface="Calibri"/>
              <a:ea typeface="Calibri"/>
              <a:cs typeface="Calibri"/>
              <a:sym typeface="Calibri"/>
            </a:endParaRPr>
          </a:p>
        </p:txBody>
      </p:sp>
      <p:sp>
        <p:nvSpPr>
          <p:cNvPr id="302" name="Google Shape;302;p26"/>
          <p:cNvSpPr/>
          <p:nvPr/>
        </p:nvSpPr>
        <p:spPr>
          <a:xfrm>
            <a:off x="4150668" y="2782937"/>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Compétences</a:t>
            </a:r>
            <a:endParaRPr b="0" i="0" sz="1000" u="none" cap="none" strike="noStrike">
              <a:solidFill>
                <a:schemeClr val="dk1"/>
              </a:solidFill>
              <a:latin typeface="Calibri"/>
              <a:ea typeface="Calibri"/>
              <a:cs typeface="Calibri"/>
              <a:sym typeface="Calibri"/>
            </a:endParaRPr>
          </a:p>
        </p:txBody>
      </p:sp>
      <p:sp>
        <p:nvSpPr>
          <p:cNvPr id="303" name="Google Shape;303;p26"/>
          <p:cNvSpPr/>
          <p:nvPr/>
        </p:nvSpPr>
        <p:spPr>
          <a:xfrm>
            <a:off x="4150668" y="3032001"/>
            <a:ext cx="1158600" cy="4662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Les connaissances et les compétences techniques nécessaires pour réussir.</a:t>
            </a:r>
            <a:endParaRPr b="0" i="0" sz="800" u="none" cap="none" strike="noStrike">
              <a:solidFill>
                <a:schemeClr val="dk1"/>
              </a:solidFill>
              <a:latin typeface="Calibri"/>
              <a:ea typeface="Calibri"/>
              <a:cs typeface="Calibri"/>
              <a:sym typeface="Calibri"/>
            </a:endParaRPr>
          </a:p>
        </p:txBody>
      </p:sp>
      <p:sp>
        <p:nvSpPr>
          <p:cNvPr id="304" name="Google Shape;304;p26"/>
          <p:cNvSpPr/>
          <p:nvPr/>
        </p:nvSpPr>
        <p:spPr>
          <a:xfrm>
            <a:off x="5406331" y="2749525"/>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05" name="Google Shape;305;p26"/>
          <p:cNvSpPr/>
          <p:nvPr/>
        </p:nvSpPr>
        <p:spPr>
          <a:xfrm>
            <a:off x="5470401" y="2767683"/>
            <a:ext cx="906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6</a:t>
            </a:r>
            <a:endParaRPr b="0" i="0" sz="1100" u="none" cap="none" strike="noStrike">
              <a:solidFill>
                <a:schemeClr val="dk1"/>
              </a:solidFill>
              <a:latin typeface="Calibri"/>
              <a:ea typeface="Calibri"/>
              <a:cs typeface="Calibri"/>
              <a:sym typeface="Calibri"/>
            </a:endParaRPr>
          </a:p>
        </p:txBody>
      </p:sp>
      <p:sp>
        <p:nvSpPr>
          <p:cNvPr id="306" name="Google Shape;306;p26"/>
          <p:cNvSpPr/>
          <p:nvPr/>
        </p:nvSpPr>
        <p:spPr>
          <a:xfrm>
            <a:off x="5722218" y="2782937"/>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Culture</a:t>
            </a:r>
            <a:endParaRPr b="0" i="0" sz="1000" u="none" cap="none" strike="noStrike">
              <a:solidFill>
                <a:schemeClr val="dk1"/>
              </a:solidFill>
              <a:latin typeface="Calibri"/>
              <a:ea typeface="Calibri"/>
              <a:cs typeface="Calibri"/>
              <a:sym typeface="Calibri"/>
            </a:endParaRPr>
          </a:p>
        </p:txBody>
      </p:sp>
      <p:sp>
        <p:nvSpPr>
          <p:cNvPr id="307" name="Google Shape;307;p26"/>
          <p:cNvSpPr/>
          <p:nvPr/>
        </p:nvSpPr>
        <p:spPr>
          <a:xfrm>
            <a:off x="5722218" y="3032001"/>
            <a:ext cx="1158600" cy="4662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Les valeurs, les croyances et les comportements qui caractérisent l'entreprise.</a:t>
            </a:r>
            <a:endParaRPr b="0" i="0" sz="800" u="none" cap="none" strike="noStrike">
              <a:solidFill>
                <a:schemeClr val="dk1"/>
              </a:solidFill>
              <a:latin typeface="Calibri"/>
              <a:ea typeface="Calibri"/>
              <a:cs typeface="Calibri"/>
              <a:sym typeface="Calibri"/>
            </a:endParaRPr>
          </a:p>
        </p:txBody>
      </p:sp>
      <p:sp>
        <p:nvSpPr>
          <p:cNvPr id="308" name="Google Shape;308;p26"/>
          <p:cNvSpPr/>
          <p:nvPr/>
        </p:nvSpPr>
        <p:spPr>
          <a:xfrm>
            <a:off x="2263229" y="3900041"/>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09" name="Google Shape;309;p26"/>
          <p:cNvSpPr/>
          <p:nvPr/>
        </p:nvSpPr>
        <p:spPr>
          <a:xfrm>
            <a:off x="2332063" y="3918198"/>
            <a:ext cx="810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7</a:t>
            </a:r>
            <a:endParaRPr b="0" i="0" sz="1100" u="none" cap="none" strike="noStrike">
              <a:solidFill>
                <a:schemeClr val="dk1"/>
              </a:solidFill>
              <a:latin typeface="Calibri"/>
              <a:ea typeface="Calibri"/>
              <a:cs typeface="Calibri"/>
              <a:sym typeface="Calibri"/>
            </a:endParaRPr>
          </a:p>
        </p:txBody>
      </p:sp>
      <p:sp>
        <p:nvSpPr>
          <p:cNvPr id="310" name="Google Shape;310;p26"/>
          <p:cNvSpPr/>
          <p:nvPr/>
        </p:nvSpPr>
        <p:spPr>
          <a:xfrm>
            <a:off x="2579117" y="3933453"/>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Valeurs</a:t>
            </a:r>
            <a:endParaRPr b="0" i="0" sz="1000" u="none" cap="none" strike="noStrike">
              <a:solidFill>
                <a:schemeClr val="dk1"/>
              </a:solidFill>
              <a:latin typeface="Calibri"/>
              <a:ea typeface="Calibri"/>
              <a:cs typeface="Calibri"/>
              <a:sym typeface="Calibri"/>
            </a:endParaRPr>
          </a:p>
        </p:txBody>
      </p:sp>
      <p:sp>
        <p:nvSpPr>
          <p:cNvPr id="311" name="Google Shape;311;p26"/>
          <p:cNvSpPr/>
          <p:nvPr/>
        </p:nvSpPr>
        <p:spPr>
          <a:xfrm>
            <a:off x="2579117" y="4182517"/>
            <a:ext cx="43017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Les principes et les normes qui guident l'entreprise.</a:t>
            </a:r>
            <a:endParaRPr b="0" i="0" sz="800" u="none" cap="none" strike="noStrike">
              <a:solidFill>
                <a:schemeClr val="dk1"/>
              </a:solidFill>
              <a:latin typeface="Calibri"/>
              <a:ea typeface="Calibri"/>
              <a:cs typeface="Calibri"/>
              <a:sym typeface="Calibri"/>
            </a:endParaRPr>
          </a:p>
        </p:txBody>
      </p:sp>
      <p:sp>
        <p:nvSpPr>
          <p:cNvPr id="312" name="Google Shape;312;p26"/>
          <p:cNvSpPr/>
          <p:nvPr/>
        </p:nvSpPr>
        <p:spPr>
          <a:xfrm>
            <a:off x="2263229" y="4218682"/>
            <a:ext cx="46176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p:txBody>
      </p:sp>
      <p:pic>
        <p:nvPicPr>
          <p:cNvPr descr="preencoded.png" id="313" name="Google Shape;313;p26"/>
          <p:cNvPicPr preferRelativeResize="0"/>
          <p:nvPr/>
        </p:nvPicPr>
        <p:blipFill rotWithShape="1">
          <a:blip r:embed="rId3">
            <a:alphaModFix/>
          </a:blip>
          <a:srcRect b="0" l="0" r="0" t="0"/>
          <a:stretch/>
        </p:blipFill>
        <p:spPr>
          <a:xfrm>
            <a:off x="-2393296" y="1020597"/>
            <a:ext cx="4617542" cy="3870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0" name="Google Shape;320;p27"/>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1" name="Google Shape;321;p27"/>
          <p:cNvSpPr/>
          <p:nvPr/>
        </p:nvSpPr>
        <p:spPr>
          <a:xfrm>
            <a:off x="1273746" y="1287363"/>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5.b. Étude de cas : Utilisation du modèle McKinsey 7S sur une entreprise connue</a:t>
            </a:r>
            <a:endParaRPr b="0" i="0" sz="2700" u="none" cap="none" strike="noStrike">
              <a:solidFill>
                <a:schemeClr val="dk1"/>
              </a:solidFill>
              <a:latin typeface="Calibri"/>
              <a:ea typeface="Calibri"/>
              <a:cs typeface="Calibri"/>
              <a:sym typeface="Calibri"/>
            </a:endParaRPr>
          </a:p>
        </p:txBody>
      </p:sp>
      <p:sp>
        <p:nvSpPr>
          <p:cNvPr id="322" name="Google Shape;322;p27"/>
          <p:cNvSpPr/>
          <p:nvPr/>
        </p:nvSpPr>
        <p:spPr>
          <a:xfrm>
            <a:off x="1273746" y="2433043"/>
            <a:ext cx="6596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En groupe, vous allez sélectionner une entreprise dans laquelle vous travaillez où avez une bonne connaissance sur son organisation. </a:t>
            </a:r>
            <a:endParaRPr b="0" i="0" sz="1100" u="none" cap="none" strike="noStrike">
              <a:solidFill>
                <a:schemeClr val="dk1"/>
              </a:solidFill>
              <a:latin typeface="Calibri"/>
              <a:ea typeface="Calibri"/>
              <a:cs typeface="Calibri"/>
              <a:sym typeface="Calibri"/>
            </a:endParaRPr>
          </a:p>
        </p:txBody>
      </p:sp>
      <p:sp>
        <p:nvSpPr>
          <p:cNvPr id="323" name="Google Shape;323;p27"/>
          <p:cNvSpPr/>
          <p:nvPr/>
        </p:nvSpPr>
        <p:spPr>
          <a:xfrm>
            <a:off x="1273746" y="3033489"/>
            <a:ext cx="6596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Développez à l'aide du modèle McKinsey 7S une présentation de 15 minutes sur chacun des points abordés dans le modèle. </a:t>
            </a:r>
            <a:endParaRPr b="0" i="0" sz="1100" u="none" cap="none" strike="noStrike">
              <a:solidFill>
                <a:schemeClr val="dk1"/>
              </a:solidFill>
              <a:latin typeface="Calibri"/>
              <a:ea typeface="Calibri"/>
              <a:cs typeface="Calibri"/>
              <a:sym typeface="Calibri"/>
            </a:endParaRPr>
          </a:p>
        </p:txBody>
      </p:sp>
      <p:sp>
        <p:nvSpPr>
          <p:cNvPr id="324" name="Google Shape;324;p27"/>
          <p:cNvSpPr/>
          <p:nvPr/>
        </p:nvSpPr>
        <p:spPr>
          <a:xfrm>
            <a:off x="1273746" y="3633936"/>
            <a:ext cx="65964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8"/>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31" name="Google Shape;331;p28"/>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32" name="Google Shape;332;p28"/>
          <p:cNvSpPr/>
          <p:nvPr/>
        </p:nvSpPr>
        <p:spPr>
          <a:xfrm>
            <a:off x="1273746" y="1289298"/>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6. Développement d'une feuille de route pour la mise en œuvre des SII</a:t>
            </a:r>
            <a:endParaRPr b="0" i="0" sz="2700" u="none" cap="none" strike="noStrike">
              <a:solidFill>
                <a:schemeClr val="dk1"/>
              </a:solidFill>
              <a:latin typeface="Calibri"/>
              <a:ea typeface="Calibri"/>
              <a:cs typeface="Calibri"/>
              <a:sym typeface="Calibri"/>
            </a:endParaRPr>
          </a:p>
        </p:txBody>
      </p:sp>
      <p:sp>
        <p:nvSpPr>
          <p:cNvPr id="333" name="Google Shape;333;p28"/>
          <p:cNvSpPr/>
          <p:nvPr/>
        </p:nvSpPr>
        <p:spPr>
          <a:xfrm>
            <a:off x="1495871" y="2365549"/>
            <a:ext cx="6374400" cy="222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3C3939"/>
              </a:buClr>
              <a:buSzPts val="1100"/>
              <a:buFont typeface="Roboto"/>
              <a:buChar char="•"/>
            </a:pPr>
            <a:r>
              <a:rPr b="0" i="0" lang="fr" sz="1100" u="none" cap="none" strike="noStrike">
                <a:solidFill>
                  <a:srgbClr val="3C3939"/>
                </a:solidFill>
                <a:latin typeface="Roboto"/>
                <a:ea typeface="Roboto"/>
                <a:cs typeface="Roboto"/>
                <a:sym typeface="Roboto"/>
              </a:rPr>
              <a:t>Identifier les besoins de l'entreprise et les exigences des utilisateurs finaux</a:t>
            </a:r>
            <a:endParaRPr b="0" i="0" sz="1100" u="none" cap="none" strike="noStrike">
              <a:solidFill>
                <a:schemeClr val="dk1"/>
              </a:solidFill>
              <a:latin typeface="Calibri"/>
              <a:ea typeface="Calibri"/>
              <a:cs typeface="Calibri"/>
              <a:sym typeface="Calibri"/>
            </a:endParaRPr>
          </a:p>
        </p:txBody>
      </p:sp>
      <p:sp>
        <p:nvSpPr>
          <p:cNvPr id="334" name="Google Shape;334;p28"/>
          <p:cNvSpPr/>
          <p:nvPr/>
        </p:nvSpPr>
        <p:spPr>
          <a:xfrm>
            <a:off x="1495871" y="2643188"/>
            <a:ext cx="6374400" cy="222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3C3939"/>
              </a:buClr>
              <a:buSzPts val="1100"/>
              <a:buFont typeface="Roboto"/>
              <a:buChar char="•"/>
            </a:pPr>
            <a:r>
              <a:rPr b="0" i="0" lang="fr" sz="1100" u="none" cap="none" strike="noStrike">
                <a:solidFill>
                  <a:srgbClr val="3C3939"/>
                </a:solidFill>
                <a:latin typeface="Roboto"/>
                <a:ea typeface="Roboto"/>
                <a:cs typeface="Roboto"/>
                <a:sym typeface="Roboto"/>
              </a:rPr>
              <a:t>Définir les objectifs, les priorités et les échéances pour la mise en place des systèmes</a:t>
            </a:r>
            <a:endParaRPr b="0" i="0" sz="1100" u="none" cap="none" strike="noStrike">
              <a:solidFill>
                <a:schemeClr val="dk1"/>
              </a:solidFill>
              <a:latin typeface="Calibri"/>
              <a:ea typeface="Calibri"/>
              <a:cs typeface="Calibri"/>
              <a:sym typeface="Calibri"/>
            </a:endParaRPr>
          </a:p>
        </p:txBody>
      </p:sp>
      <p:sp>
        <p:nvSpPr>
          <p:cNvPr id="335" name="Google Shape;335;p28"/>
          <p:cNvSpPr/>
          <p:nvPr/>
        </p:nvSpPr>
        <p:spPr>
          <a:xfrm>
            <a:off x="1495871" y="2920826"/>
            <a:ext cx="63744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3C3939"/>
              </a:buClr>
              <a:buSzPts val="1100"/>
              <a:buFont typeface="Roboto"/>
              <a:buChar char="•"/>
            </a:pPr>
            <a:r>
              <a:rPr b="0" i="0" lang="fr" sz="1100" u="none" cap="none" strike="noStrike">
                <a:solidFill>
                  <a:srgbClr val="3C3939"/>
                </a:solidFill>
                <a:latin typeface="Roboto"/>
                <a:ea typeface="Roboto"/>
                <a:cs typeface="Roboto"/>
                <a:sym typeface="Roboto"/>
              </a:rPr>
              <a:t>Planifier la mise en place des systèmes en utilisant des méthodologies de planification stratégique des SII telles que SWOT, DREAM ou McKinsey 7S</a:t>
            </a:r>
            <a:endParaRPr b="0" i="0" sz="1100" u="none" cap="none" strike="noStrike">
              <a:solidFill>
                <a:schemeClr val="dk1"/>
              </a:solidFill>
              <a:latin typeface="Calibri"/>
              <a:ea typeface="Calibri"/>
              <a:cs typeface="Calibri"/>
              <a:sym typeface="Calibri"/>
            </a:endParaRPr>
          </a:p>
        </p:txBody>
      </p:sp>
      <p:sp>
        <p:nvSpPr>
          <p:cNvPr id="336" name="Google Shape;336;p28"/>
          <p:cNvSpPr/>
          <p:nvPr/>
        </p:nvSpPr>
        <p:spPr>
          <a:xfrm>
            <a:off x="1495871" y="3420591"/>
            <a:ext cx="6374400" cy="222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3C3939"/>
              </a:buClr>
              <a:buSzPts val="1100"/>
              <a:buFont typeface="Roboto"/>
              <a:buChar char="•"/>
            </a:pPr>
            <a:r>
              <a:rPr b="0" i="0" lang="fr" sz="1100" u="none" cap="none" strike="noStrike">
                <a:solidFill>
                  <a:srgbClr val="3C3939"/>
                </a:solidFill>
                <a:latin typeface="Roboto"/>
                <a:ea typeface="Roboto"/>
                <a:cs typeface="Roboto"/>
                <a:sym typeface="Roboto"/>
              </a:rPr>
              <a:t>Suivre de près la mise en place des systèmes et s'assurer que les objectifs sont atteints</a:t>
            </a:r>
            <a:endParaRPr b="0" i="0" sz="1100" u="none" cap="none" strike="noStrike">
              <a:solidFill>
                <a:schemeClr val="dk1"/>
              </a:solidFill>
              <a:latin typeface="Calibri"/>
              <a:ea typeface="Calibri"/>
              <a:cs typeface="Calibri"/>
              <a:sym typeface="Calibri"/>
            </a:endParaRPr>
          </a:p>
        </p:txBody>
      </p:sp>
      <p:sp>
        <p:nvSpPr>
          <p:cNvPr id="337" name="Google Shape;337;p28"/>
          <p:cNvSpPr/>
          <p:nvPr/>
        </p:nvSpPr>
        <p:spPr>
          <a:xfrm>
            <a:off x="1273746" y="3798913"/>
            <a:ext cx="6596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La mise en place de systèmes d'information est un processus complexe qui nécessite une planification minutieuse. En identifiant les besoins de l'entreprise et les exigences des utilisateurs finaux, en définissant les objectifs, les priorités et les échéances, et en suivant de près la mise en place des systèmes, vous pouvez développer une feuille de route efficace pour la mise en œuvre des SII.</a:t>
            </a:r>
            <a:endParaRPr b="0" i="0" sz="1100" u="none" cap="none" strike="noStrike">
              <a:solidFill>
                <a:schemeClr val="dk1"/>
              </a:solidFill>
              <a:latin typeface="Calibri"/>
              <a:ea typeface="Calibri"/>
              <a:cs typeface="Calibri"/>
              <a:sym typeface="Calibri"/>
            </a:endParaRPr>
          </a:p>
        </p:txBody>
      </p:sp>
      <p:pic>
        <p:nvPicPr>
          <p:cNvPr descr="preencoded.png" id="338" name="Google Shape;338;p28"/>
          <p:cNvPicPr preferRelativeResize="0"/>
          <p:nvPr/>
        </p:nvPicPr>
        <p:blipFill rotWithShape="1">
          <a:blip r:embed="rId3">
            <a:alphaModFix/>
          </a:blip>
          <a:srcRect b="0" l="0" r="0" t="0"/>
          <a:stretch/>
        </p:blipFill>
        <p:spPr>
          <a:xfrm>
            <a:off x="0" y="0"/>
            <a:ext cx="9144000" cy="8332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9"/>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45" name="Google Shape;345;p29"/>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46" name="Google Shape;346;p29"/>
          <p:cNvSpPr/>
          <p:nvPr/>
        </p:nvSpPr>
        <p:spPr>
          <a:xfrm>
            <a:off x="1273746" y="1783854"/>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7. Définition d'un portefeuille de projets SI</a:t>
            </a:r>
            <a:endParaRPr b="0" i="0" sz="2700" u="none" cap="none" strike="noStrike">
              <a:solidFill>
                <a:schemeClr val="dk1"/>
              </a:solidFill>
              <a:latin typeface="Calibri"/>
              <a:ea typeface="Calibri"/>
              <a:cs typeface="Calibri"/>
              <a:sym typeface="Calibri"/>
            </a:endParaRPr>
          </a:p>
        </p:txBody>
      </p:sp>
      <p:sp>
        <p:nvSpPr>
          <p:cNvPr id="347" name="Google Shape;347;p29"/>
          <p:cNvSpPr/>
          <p:nvPr/>
        </p:nvSpPr>
        <p:spPr>
          <a:xfrm>
            <a:off x="1273746" y="2860104"/>
            <a:ext cx="65964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Un portefeuille de projets SI est un ensemble de projets informatiques gérés ensemble en fonction de leur contribution à la stratégie d'entreprise, leur valeur ajoutée, leur faisabilité et leur rentabilité. Un portefeuille bien géré permet d'optimiser les investissements en informatique et d'assurer l'allocation des ressources pour répondre aux objectifs de l'entreprise. Il est également important de suivre et de surveiller les projets du portefeuille pour s'assurer qu'ils sont alignés sur la stratégie de l'entreprise et pour ajuster le portefeuille en conséquence.</a:t>
            </a:r>
            <a:endParaRPr b="0" i="0" sz="1100" u="none" cap="none" strike="noStrike">
              <a:solidFill>
                <a:schemeClr val="dk1"/>
              </a:solidFill>
              <a:latin typeface="Calibri"/>
              <a:ea typeface="Calibri"/>
              <a:cs typeface="Calibri"/>
              <a:sym typeface="Calibri"/>
            </a:endParaRPr>
          </a:p>
        </p:txBody>
      </p:sp>
      <p:pic>
        <p:nvPicPr>
          <p:cNvPr descr="preencoded.png" id="348" name="Google Shape;348;p29"/>
          <p:cNvPicPr preferRelativeResize="0"/>
          <p:nvPr/>
        </p:nvPicPr>
        <p:blipFill rotWithShape="1">
          <a:blip r:embed="rId3">
            <a:alphaModFix/>
          </a:blip>
          <a:srcRect b="0" l="0" r="0" t="0"/>
          <a:stretch/>
        </p:blipFill>
        <p:spPr>
          <a:xfrm>
            <a:off x="0" y="0"/>
            <a:ext cx="9144000" cy="8332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0"/>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5" name="Google Shape;355;p30"/>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56" name="Google Shape;356;p30"/>
          <p:cNvSpPr/>
          <p:nvPr/>
        </p:nvSpPr>
        <p:spPr>
          <a:xfrm>
            <a:off x="3949749" y="1367209"/>
            <a:ext cx="4673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7.a. Gestion du portefeuille de projets SI</a:t>
            </a:r>
            <a:endParaRPr b="0" i="0" sz="2700" u="none" cap="none" strike="noStrike">
              <a:solidFill>
                <a:schemeClr val="dk1"/>
              </a:solidFill>
              <a:latin typeface="Calibri"/>
              <a:ea typeface="Calibri"/>
              <a:cs typeface="Calibri"/>
              <a:sym typeface="Calibri"/>
            </a:endParaRPr>
          </a:p>
        </p:txBody>
      </p:sp>
      <p:sp>
        <p:nvSpPr>
          <p:cNvPr id="357" name="Google Shape;357;p30"/>
          <p:cNvSpPr/>
          <p:nvPr/>
        </p:nvSpPr>
        <p:spPr>
          <a:xfrm>
            <a:off x="3949749" y="2443460"/>
            <a:ext cx="46734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Pour atteindre un alignement stratégique des SI, il est essentiel de sélectionner et de prioriser les projets SI en fonction de leur contribution à la stratégie d'entreprise, leur valeur ajoutée, leur faisabilité et leur rentabilité. Une gestion rigoureuse du portefeuille de projets SI permettra d'optimiser les investissements et d'assurer l'allocation des ressources pour répondre aux objectifs de l'entreprise.</a:t>
            </a:r>
            <a:endParaRPr b="0" i="0" sz="1100" u="none" cap="none" strike="noStrike">
              <a:solidFill>
                <a:schemeClr val="dk1"/>
              </a:solidFill>
              <a:latin typeface="Calibri"/>
              <a:ea typeface="Calibri"/>
              <a:cs typeface="Calibri"/>
              <a:sym typeface="Calibri"/>
            </a:endParaRPr>
          </a:p>
        </p:txBody>
      </p:sp>
      <p:pic>
        <p:nvPicPr>
          <p:cNvPr descr="preencoded.png" id="358" name="Google Shape;358;p30"/>
          <p:cNvPicPr preferRelativeResize="0"/>
          <p:nvPr/>
        </p:nvPicPr>
        <p:blipFill rotWithShape="1">
          <a:blip r:embed="rId3">
            <a:alphaModFix/>
          </a:blip>
          <a:srcRect b="0" l="0" r="0" t="0"/>
          <a:stretch/>
        </p:blipFill>
        <p:spPr>
          <a:xfrm>
            <a:off x="0" y="0"/>
            <a:ext cx="3429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65" name="Google Shape;365;p31"/>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66" name="Google Shape;366;p31"/>
          <p:cNvSpPr/>
          <p:nvPr/>
        </p:nvSpPr>
        <p:spPr>
          <a:xfrm>
            <a:off x="520749" y="705966"/>
            <a:ext cx="4673400" cy="13020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8. Synergies entre la stratégie d'entreprise et les SI</a:t>
            </a:r>
            <a:endParaRPr b="0" i="0" sz="2700" u="none" cap="none" strike="noStrike">
              <a:solidFill>
                <a:schemeClr val="dk1"/>
              </a:solidFill>
              <a:latin typeface="Calibri"/>
              <a:ea typeface="Calibri"/>
              <a:cs typeface="Calibri"/>
              <a:sym typeface="Calibri"/>
            </a:endParaRPr>
          </a:p>
        </p:txBody>
      </p:sp>
      <p:sp>
        <p:nvSpPr>
          <p:cNvPr id="367" name="Google Shape;367;p31"/>
          <p:cNvSpPr/>
          <p:nvPr/>
        </p:nvSpPr>
        <p:spPr>
          <a:xfrm>
            <a:off x="520749" y="2216199"/>
            <a:ext cx="4673400" cy="22212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En alignant les SI avec la stratégie d'entreprise, les organisations peuvent améliorer leurs performances, leur compétitivité et leur agilité sur le marché. Cela signifie que les SI doivent être développés et mis en œuvre de manière à soutenir les objectifs à long terme de l'entreprise. Les SI peuvent également aider les organisations à mieux comprendre leur marché, leurs clients et leurs concurrents, ce qui peut aider à prendre de meilleures décisions commerciales. En outre, l'utilisation optimale des ressources et la coordination efficace des initiatives liées aux SI créent une synergie entre la stratégie d'entreprise et les SI, ce qui contribue à atteindre les objectifs de l'entreprise de manière plus rapide et plus efficace.</a:t>
            </a:r>
            <a:endParaRPr b="0" i="0" sz="1100" u="none" cap="none" strike="noStrike">
              <a:solidFill>
                <a:schemeClr val="dk1"/>
              </a:solidFill>
              <a:latin typeface="Calibri"/>
              <a:ea typeface="Calibri"/>
              <a:cs typeface="Calibri"/>
              <a:sym typeface="Calibri"/>
            </a:endParaRPr>
          </a:p>
        </p:txBody>
      </p:sp>
      <p:pic>
        <p:nvPicPr>
          <p:cNvPr descr="preencoded.png" id="368" name="Google Shape;368;p31"/>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2"/>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75" name="Google Shape;375;p32"/>
          <p:cNvSpPr/>
          <p:nvPr/>
        </p:nvSpPr>
        <p:spPr>
          <a:xfrm>
            <a:off x="0" y="0"/>
            <a:ext cx="9144000" cy="5143500"/>
          </a:xfrm>
          <a:prstGeom prst="rect">
            <a:avLst/>
          </a:prstGeom>
          <a:solidFill>
            <a:srgbClr val="FFFFFF">
              <a:alpha val="74900"/>
            </a:srgbClr>
          </a:solidFill>
          <a:ln cap="flat" cmpd="sng" w="1142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76" name="Google Shape;376;p32"/>
          <p:cNvSpPr/>
          <p:nvPr/>
        </p:nvSpPr>
        <p:spPr>
          <a:xfrm>
            <a:off x="430932" y="683270"/>
            <a:ext cx="4853100" cy="7182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1B1B27"/>
              </a:buClr>
              <a:buSzPts val="2300"/>
              <a:buFont typeface="Raleway"/>
              <a:buNone/>
            </a:pPr>
            <a:r>
              <a:rPr b="0" i="0" lang="fr" sz="2300" u="none" cap="none" strike="noStrike">
                <a:solidFill>
                  <a:srgbClr val="1B1B27"/>
                </a:solidFill>
                <a:latin typeface="Raleway"/>
                <a:ea typeface="Raleway"/>
                <a:cs typeface="Raleway"/>
                <a:sym typeface="Raleway"/>
              </a:rPr>
              <a:t>9. Avantages de l'alignement stratégique des SI</a:t>
            </a:r>
            <a:endParaRPr b="0" i="0" sz="2300" u="none" cap="none" strike="noStrike">
              <a:solidFill>
                <a:schemeClr val="dk1"/>
              </a:solidFill>
              <a:latin typeface="Calibri"/>
              <a:ea typeface="Calibri"/>
              <a:cs typeface="Calibri"/>
              <a:sym typeface="Calibri"/>
            </a:endParaRPr>
          </a:p>
        </p:txBody>
      </p:sp>
      <p:sp>
        <p:nvSpPr>
          <p:cNvPr id="377" name="Google Shape;377;p32"/>
          <p:cNvSpPr/>
          <p:nvPr/>
        </p:nvSpPr>
        <p:spPr>
          <a:xfrm>
            <a:off x="430932" y="1573858"/>
            <a:ext cx="4853100" cy="1654200"/>
          </a:xfrm>
          <a:prstGeom prst="rect">
            <a:avLst/>
          </a:prstGeom>
          <a:noFill/>
          <a:ln>
            <a:noFill/>
          </a:ln>
        </p:spPr>
        <p:txBody>
          <a:bodyPr anchorCtr="0" anchor="t" bIns="28575" lIns="57150" spcFirstLastPara="1" rIns="57150" wrap="square" tIns="28575">
            <a:noAutofit/>
          </a:bodyPr>
          <a:lstStyle/>
          <a:p>
            <a:pPr indent="0" lvl="0" marL="0" marR="0" rtl="0" algn="l">
              <a:lnSpc>
                <a:spcPct val="160013"/>
              </a:lnSpc>
              <a:spcBef>
                <a:spcPts val="0"/>
              </a:spcBef>
              <a:spcAft>
                <a:spcPts val="0"/>
              </a:spcAft>
              <a:buClr>
                <a:srgbClr val="3C3939"/>
              </a:buClr>
              <a:buSzPts val="900"/>
              <a:buFont typeface="Roboto"/>
              <a:buNone/>
            </a:pPr>
            <a:r>
              <a:rPr b="0" i="0" lang="fr" sz="900" u="none" cap="none" strike="noStrike">
                <a:solidFill>
                  <a:srgbClr val="3C3939"/>
                </a:solidFill>
                <a:latin typeface="Roboto"/>
                <a:ea typeface="Roboto"/>
                <a:cs typeface="Roboto"/>
                <a:sym typeface="Roboto"/>
              </a:rPr>
              <a:t>L'alignement stratégique efficace des SI peut offrir de nombreux avantages aux entreprises. Tout d'abord, il peut améliorer l'efficacité opérationnelle en automatisant les tâches répétitives et en rationalisant les processus. Ensuite, il peut optimiser les processus en utilisant des technologies telles que l'analyse de données et l'Internet des objets pour améliorer la qualité et la rapidité des décisions. De plus, l'alignement stratégique des SI peut favoriser l'innovation technologique, car les SI sont développés dans le but de répondre aux besoins spécifiques de l'entreprise. Enfin, l'alignement stratégique des SI peut améliorer la satisfaction de la clientèle en offrant des produits et services de meilleure qualité, ainsi que des canaux de communication plus efficaces.</a:t>
            </a:r>
            <a:endParaRPr b="0" i="0" sz="900" u="none" cap="none" strike="noStrike">
              <a:solidFill>
                <a:schemeClr val="dk1"/>
              </a:solidFill>
              <a:latin typeface="Calibri"/>
              <a:ea typeface="Calibri"/>
              <a:cs typeface="Calibri"/>
              <a:sym typeface="Calibri"/>
            </a:endParaRPr>
          </a:p>
        </p:txBody>
      </p:sp>
      <p:sp>
        <p:nvSpPr>
          <p:cNvPr id="378" name="Google Shape;378;p32"/>
          <p:cNvSpPr/>
          <p:nvPr/>
        </p:nvSpPr>
        <p:spPr>
          <a:xfrm>
            <a:off x="430932" y="3585939"/>
            <a:ext cx="4853100" cy="1102800"/>
          </a:xfrm>
          <a:prstGeom prst="rect">
            <a:avLst/>
          </a:prstGeom>
          <a:noFill/>
          <a:ln>
            <a:noFill/>
          </a:ln>
        </p:spPr>
        <p:txBody>
          <a:bodyPr anchorCtr="0" anchor="t" bIns="28575" lIns="57150" spcFirstLastPara="1" rIns="57150" wrap="square" tIns="28575">
            <a:noAutofit/>
          </a:bodyPr>
          <a:lstStyle/>
          <a:p>
            <a:pPr indent="0" lvl="0" marL="0" marR="0" rtl="0" algn="l">
              <a:lnSpc>
                <a:spcPct val="160013"/>
              </a:lnSpc>
              <a:spcBef>
                <a:spcPts val="0"/>
              </a:spcBef>
              <a:spcAft>
                <a:spcPts val="0"/>
              </a:spcAft>
              <a:buClr>
                <a:srgbClr val="3C3939"/>
              </a:buClr>
              <a:buSzPts val="900"/>
              <a:buFont typeface="Roboto"/>
              <a:buNone/>
            </a:pPr>
            <a:r>
              <a:rPr b="0" i="0" lang="fr" sz="900" u="none" cap="none" strike="noStrike">
                <a:solidFill>
                  <a:srgbClr val="3C3939"/>
                </a:solidFill>
                <a:latin typeface="Roboto"/>
                <a:ea typeface="Roboto"/>
                <a:cs typeface="Roboto"/>
                <a:sym typeface="Roboto"/>
              </a:rPr>
              <a:t>En outre, l'alignement stratégique des SI peut réduire les coûts en éliminant les processus inefficaces et en évitant les investissements inutiles. Cela peut également aider les entreprises à être plus compétitives sur le marché en leur permettant de se différencier de leurs concurrents grâce à des processus plus efficaces et des produits de meilleure qualité. Enfin, l'alignement stratégique des SI peut aider les entreprises à s'adapter plus rapidement aux changements du marché et à saisir les opportunités de croissance.</a:t>
            </a:r>
            <a:endParaRPr b="0" i="0" sz="900" u="none" cap="none" strike="noStrike">
              <a:solidFill>
                <a:schemeClr val="dk1"/>
              </a:solidFill>
              <a:latin typeface="Calibri"/>
              <a:ea typeface="Calibri"/>
              <a:cs typeface="Calibri"/>
              <a:sym typeface="Calibri"/>
            </a:endParaRPr>
          </a:p>
        </p:txBody>
      </p:sp>
      <p:pic>
        <p:nvPicPr>
          <p:cNvPr descr="preencoded.png" id="379" name="Google Shape;379;p32"/>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3"/>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86" name="Google Shape;386;p33"/>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87" name="Google Shape;387;p33"/>
          <p:cNvSpPr/>
          <p:nvPr/>
        </p:nvSpPr>
        <p:spPr>
          <a:xfrm>
            <a:off x="520749" y="811932"/>
            <a:ext cx="4673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10. Changements imprévisibles</a:t>
            </a:r>
            <a:endParaRPr b="0" i="0" sz="2700" u="none" cap="none" strike="noStrike">
              <a:solidFill>
                <a:schemeClr val="dk1"/>
              </a:solidFill>
              <a:latin typeface="Calibri"/>
              <a:ea typeface="Calibri"/>
              <a:cs typeface="Calibri"/>
              <a:sym typeface="Calibri"/>
            </a:endParaRPr>
          </a:p>
        </p:txBody>
      </p:sp>
      <p:sp>
        <p:nvSpPr>
          <p:cNvPr id="388" name="Google Shape;388;p33"/>
          <p:cNvSpPr/>
          <p:nvPr/>
        </p:nvSpPr>
        <p:spPr>
          <a:xfrm>
            <a:off x="520749" y="1888183"/>
            <a:ext cx="4673400" cy="24432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Les changements imprévus, tels que les avancées technologiques, les évolutions de la concurrence ou les événements économiques, peuvent affecter la stratégie d'entreprise et les SI qui y sont alignés. Les entreprises doivent donc être prêtes à s'adapter aux changements du marché et à ajuster leur stratégie SI en conséquence. Pour y parvenir, elles peuvent mettre en place une veille technologique pour anticiper les évolutions du marché, investir dans des technologies polyvalentes et flexibles, et favoriser l'innovation et la créativité au sein de leur organisation. En outre, elles peuvent adopter une approche agile pour le développement de leurs SI, qui leur permet de s'adapter rapidement aux changements du marché et de répondre aux besoins de leurs clients.</a:t>
            </a:r>
            <a:endParaRPr b="0" i="0" sz="1100" u="none" cap="none" strike="noStrike">
              <a:solidFill>
                <a:schemeClr val="dk1"/>
              </a:solidFill>
              <a:latin typeface="Calibri"/>
              <a:ea typeface="Calibri"/>
              <a:cs typeface="Calibri"/>
              <a:sym typeface="Calibri"/>
            </a:endParaRPr>
          </a:p>
        </p:txBody>
      </p:sp>
      <p:pic>
        <p:nvPicPr>
          <p:cNvPr descr="preencoded.png" id="389" name="Google Shape;389;p33"/>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4" name="Google Shape;144;p16"/>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5" name="Google Shape;145;p16"/>
          <p:cNvSpPr/>
          <p:nvPr/>
        </p:nvSpPr>
        <p:spPr>
          <a:xfrm>
            <a:off x="3949749" y="832544"/>
            <a:ext cx="4673400" cy="26037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1B1B27"/>
              </a:buClr>
              <a:buSzPts val="3300"/>
              <a:buFont typeface="Raleway"/>
              <a:buNone/>
            </a:pPr>
            <a:r>
              <a:rPr b="0" i="0" lang="fr" sz="3300" u="none" cap="none" strike="noStrike">
                <a:solidFill>
                  <a:srgbClr val="1B1B27"/>
                </a:solidFill>
                <a:latin typeface="Raleway"/>
                <a:ea typeface="Raleway"/>
                <a:cs typeface="Raleway"/>
                <a:sym typeface="Raleway"/>
              </a:rPr>
              <a:t>Management stratégique des Systèmes d'informations industriels</a:t>
            </a:r>
            <a:endParaRPr b="0" i="0" sz="3300" u="none" cap="none" strike="noStrike">
              <a:solidFill>
                <a:schemeClr val="dk1"/>
              </a:solidFill>
              <a:latin typeface="Calibri"/>
              <a:ea typeface="Calibri"/>
              <a:cs typeface="Calibri"/>
              <a:sym typeface="Calibri"/>
            </a:endParaRPr>
          </a:p>
        </p:txBody>
      </p:sp>
      <p:sp>
        <p:nvSpPr>
          <p:cNvPr id="146" name="Google Shape;146;p16"/>
          <p:cNvSpPr/>
          <p:nvPr/>
        </p:nvSpPr>
        <p:spPr>
          <a:xfrm>
            <a:off x="3949749" y="3928603"/>
            <a:ext cx="4673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L'alignement stratégique des systèmes d'informations (SI) avec la stratégie d'entreprise est essentiel pour garantir que les SI soutiennent efficacement les objectifs et les priorités de l'organisation.</a:t>
            </a:r>
            <a:endParaRPr b="0" i="0" sz="1100" u="none" cap="none" strike="noStrike">
              <a:solidFill>
                <a:schemeClr val="dk1"/>
              </a:solidFill>
              <a:latin typeface="Calibri"/>
              <a:ea typeface="Calibri"/>
              <a:cs typeface="Calibri"/>
              <a:sym typeface="Calibri"/>
            </a:endParaRPr>
          </a:p>
        </p:txBody>
      </p:sp>
      <p:pic>
        <p:nvPicPr>
          <p:cNvPr descr="preencoded.png" id="147" name="Google Shape;147;p16"/>
          <p:cNvPicPr preferRelativeResize="0"/>
          <p:nvPr/>
        </p:nvPicPr>
        <p:blipFill rotWithShape="1">
          <a:blip r:embed="rId3">
            <a:alphaModFix/>
          </a:blip>
          <a:srcRect b="0" l="0" r="0" t="0"/>
          <a:stretch/>
        </p:blipFill>
        <p:spPr>
          <a:xfrm>
            <a:off x="0" y="0"/>
            <a:ext cx="3429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4"/>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96" name="Google Shape;396;p34"/>
          <p:cNvSpPr/>
          <p:nvPr/>
        </p:nvSpPr>
        <p:spPr>
          <a:xfrm>
            <a:off x="0" y="0"/>
            <a:ext cx="9144000" cy="5143500"/>
          </a:xfrm>
          <a:prstGeom prst="rect">
            <a:avLst/>
          </a:prstGeom>
          <a:solidFill>
            <a:srgbClr val="FFFFFF">
              <a:alpha val="74900"/>
            </a:srgbClr>
          </a:solidFill>
          <a:ln cap="flat" cmpd="sng" w="107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97" name="Google Shape;397;p34"/>
          <p:cNvSpPr/>
          <p:nvPr/>
        </p:nvSpPr>
        <p:spPr>
          <a:xfrm>
            <a:off x="3831878" y="805904"/>
            <a:ext cx="4909200" cy="6714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1B1B27"/>
              </a:buClr>
              <a:buSzPts val="2100"/>
              <a:buFont typeface="Raleway"/>
              <a:buNone/>
            </a:pPr>
            <a:r>
              <a:rPr b="0" i="0" lang="fr" sz="2100" u="none" cap="none" strike="noStrike">
                <a:solidFill>
                  <a:srgbClr val="1B1B27"/>
                </a:solidFill>
                <a:latin typeface="Raleway"/>
                <a:ea typeface="Raleway"/>
                <a:cs typeface="Raleway"/>
                <a:sym typeface="Raleway"/>
              </a:rPr>
              <a:t>11. Meilleures pratiques pour l'alignement stratégique des SI</a:t>
            </a:r>
            <a:endParaRPr b="0" i="0" sz="2100" u="none" cap="none" strike="noStrike">
              <a:solidFill>
                <a:schemeClr val="dk1"/>
              </a:solidFill>
              <a:latin typeface="Calibri"/>
              <a:ea typeface="Calibri"/>
              <a:cs typeface="Calibri"/>
              <a:sym typeface="Calibri"/>
            </a:endParaRPr>
          </a:p>
        </p:txBody>
      </p:sp>
      <p:sp>
        <p:nvSpPr>
          <p:cNvPr id="398" name="Google Shape;398;p34"/>
          <p:cNvSpPr/>
          <p:nvPr/>
        </p:nvSpPr>
        <p:spPr>
          <a:xfrm>
            <a:off x="3831878" y="1638374"/>
            <a:ext cx="4909200" cy="343800"/>
          </a:xfrm>
          <a:prstGeom prst="rect">
            <a:avLst/>
          </a:prstGeom>
          <a:noFill/>
          <a:ln>
            <a:noFill/>
          </a:ln>
        </p:spPr>
        <p:txBody>
          <a:bodyPr anchorCtr="0" anchor="t" bIns="28575" lIns="57150" spcFirstLastPara="1" rIns="57150" wrap="square" tIns="28575">
            <a:noAutofit/>
          </a:bodyPr>
          <a:lstStyle/>
          <a:p>
            <a:pPr indent="0" lvl="0" marL="0" marR="0" rtl="0" algn="l">
              <a:lnSpc>
                <a:spcPct val="15997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Pour optimiser l'alignement stratégique des SI, les entreprises peuvent mettre en place des meilleures pratiques suivantes:</a:t>
            </a:r>
            <a:endParaRPr b="0" i="0" sz="800" u="none" cap="none" strike="noStrike">
              <a:solidFill>
                <a:schemeClr val="dk1"/>
              </a:solidFill>
              <a:latin typeface="Calibri"/>
              <a:ea typeface="Calibri"/>
              <a:cs typeface="Calibri"/>
              <a:sym typeface="Calibri"/>
            </a:endParaRPr>
          </a:p>
        </p:txBody>
      </p:sp>
      <p:sp>
        <p:nvSpPr>
          <p:cNvPr id="399" name="Google Shape;399;p34"/>
          <p:cNvSpPr/>
          <p:nvPr/>
        </p:nvSpPr>
        <p:spPr>
          <a:xfrm>
            <a:off x="4003700" y="2103016"/>
            <a:ext cx="4737300" cy="515700"/>
          </a:xfrm>
          <a:prstGeom prst="rect">
            <a:avLst/>
          </a:prstGeom>
          <a:noFill/>
          <a:ln>
            <a:noFill/>
          </a:ln>
        </p:spPr>
        <p:txBody>
          <a:bodyPr anchorCtr="0" anchor="t" bIns="28575" lIns="57150" spcFirstLastPara="1" rIns="57150" wrap="square" tIns="28575">
            <a:noAutofit/>
          </a:bodyPr>
          <a:lstStyle/>
          <a:p>
            <a:pPr indent="0" lvl="0" marL="0" marR="0" rtl="0" algn="l">
              <a:lnSpc>
                <a:spcPct val="159970"/>
              </a:lnSpc>
              <a:spcBef>
                <a:spcPts val="0"/>
              </a:spcBef>
              <a:spcAft>
                <a:spcPts val="0"/>
              </a:spcAft>
              <a:buClr>
                <a:srgbClr val="3C3939"/>
              </a:buClr>
              <a:buSzPts val="800"/>
              <a:buFont typeface="Roboto"/>
              <a:buNone/>
            </a:pPr>
            <a:r>
              <a:rPr b="1" i="0" lang="fr" sz="800" u="none" cap="none" strike="noStrike">
                <a:solidFill>
                  <a:srgbClr val="3C3939"/>
                </a:solidFill>
                <a:latin typeface="Roboto"/>
                <a:ea typeface="Roboto"/>
                <a:cs typeface="Roboto"/>
                <a:sym typeface="Roboto"/>
              </a:rPr>
              <a:t>Engagement des parties prenantes:</a:t>
            </a:r>
            <a:r>
              <a:rPr b="0" i="0" lang="fr" sz="800" u="none" cap="none" strike="noStrike">
                <a:solidFill>
                  <a:srgbClr val="3C3939"/>
                </a:solidFill>
                <a:latin typeface="Roboto"/>
                <a:ea typeface="Roboto"/>
                <a:cs typeface="Roboto"/>
                <a:sym typeface="Roboto"/>
              </a:rPr>
              <a:t> Impliquer les parties prenantes dans le processus d'alignement stratégique des SI pour assurer une compréhension partagée des objectifs et des priorités de l'entreprise.</a:t>
            </a:r>
            <a:endParaRPr b="0" i="0" sz="800" u="none" cap="none" strike="noStrike">
              <a:solidFill>
                <a:schemeClr val="dk1"/>
              </a:solidFill>
              <a:latin typeface="Calibri"/>
              <a:ea typeface="Calibri"/>
              <a:cs typeface="Calibri"/>
              <a:sym typeface="Calibri"/>
            </a:endParaRPr>
          </a:p>
        </p:txBody>
      </p:sp>
      <p:sp>
        <p:nvSpPr>
          <p:cNvPr id="400" name="Google Shape;400;p34"/>
          <p:cNvSpPr/>
          <p:nvPr/>
        </p:nvSpPr>
        <p:spPr>
          <a:xfrm>
            <a:off x="4003700" y="2661643"/>
            <a:ext cx="4737300" cy="343800"/>
          </a:xfrm>
          <a:prstGeom prst="rect">
            <a:avLst/>
          </a:prstGeom>
          <a:noFill/>
          <a:ln>
            <a:noFill/>
          </a:ln>
        </p:spPr>
        <p:txBody>
          <a:bodyPr anchorCtr="0" anchor="t" bIns="28575" lIns="57150" spcFirstLastPara="1" rIns="57150" wrap="square" tIns="28575">
            <a:noAutofit/>
          </a:bodyPr>
          <a:lstStyle/>
          <a:p>
            <a:pPr indent="0" lvl="0" marL="0" marR="0" rtl="0" algn="l">
              <a:lnSpc>
                <a:spcPct val="159970"/>
              </a:lnSpc>
              <a:spcBef>
                <a:spcPts val="0"/>
              </a:spcBef>
              <a:spcAft>
                <a:spcPts val="0"/>
              </a:spcAft>
              <a:buClr>
                <a:srgbClr val="3C3939"/>
              </a:buClr>
              <a:buSzPts val="800"/>
              <a:buFont typeface="Roboto"/>
              <a:buNone/>
            </a:pPr>
            <a:r>
              <a:rPr b="1" i="0" lang="fr" sz="800" u="none" cap="none" strike="noStrike">
                <a:solidFill>
                  <a:srgbClr val="3C3939"/>
                </a:solidFill>
                <a:latin typeface="Roboto"/>
                <a:ea typeface="Roboto"/>
                <a:cs typeface="Roboto"/>
                <a:sym typeface="Roboto"/>
              </a:rPr>
              <a:t>Analyse des coûts et des avantages:</a:t>
            </a:r>
            <a:r>
              <a:rPr b="0" i="0" lang="fr" sz="800" u="none" cap="none" strike="noStrike">
                <a:solidFill>
                  <a:srgbClr val="3C3939"/>
                </a:solidFill>
                <a:latin typeface="Roboto"/>
                <a:ea typeface="Roboto"/>
                <a:cs typeface="Roboto"/>
                <a:sym typeface="Roboto"/>
              </a:rPr>
              <a:t> Évaluer les coûts et les avantages des projets SI afin de sélectionner les projets les plus pertinents et d'optimiser l'allocation des ressources.</a:t>
            </a:r>
            <a:endParaRPr b="0" i="0" sz="800" u="none" cap="none" strike="noStrike">
              <a:solidFill>
                <a:schemeClr val="dk1"/>
              </a:solidFill>
              <a:latin typeface="Calibri"/>
              <a:ea typeface="Calibri"/>
              <a:cs typeface="Calibri"/>
              <a:sym typeface="Calibri"/>
            </a:endParaRPr>
          </a:p>
        </p:txBody>
      </p:sp>
      <p:sp>
        <p:nvSpPr>
          <p:cNvPr id="401" name="Google Shape;401;p34"/>
          <p:cNvSpPr/>
          <p:nvPr/>
        </p:nvSpPr>
        <p:spPr>
          <a:xfrm>
            <a:off x="4003700" y="3048372"/>
            <a:ext cx="4737300" cy="343800"/>
          </a:xfrm>
          <a:prstGeom prst="rect">
            <a:avLst/>
          </a:prstGeom>
          <a:noFill/>
          <a:ln>
            <a:noFill/>
          </a:ln>
        </p:spPr>
        <p:txBody>
          <a:bodyPr anchorCtr="0" anchor="t" bIns="28575" lIns="57150" spcFirstLastPara="1" rIns="57150" wrap="square" tIns="28575">
            <a:noAutofit/>
          </a:bodyPr>
          <a:lstStyle/>
          <a:p>
            <a:pPr indent="0" lvl="0" marL="0" marR="0" rtl="0" algn="l">
              <a:lnSpc>
                <a:spcPct val="159970"/>
              </a:lnSpc>
              <a:spcBef>
                <a:spcPts val="0"/>
              </a:spcBef>
              <a:spcAft>
                <a:spcPts val="0"/>
              </a:spcAft>
              <a:buClr>
                <a:srgbClr val="3C3939"/>
              </a:buClr>
              <a:buSzPts val="800"/>
              <a:buFont typeface="Roboto"/>
              <a:buNone/>
            </a:pPr>
            <a:r>
              <a:rPr b="1" i="0" lang="fr" sz="800" u="none" cap="none" strike="noStrike">
                <a:solidFill>
                  <a:srgbClr val="3C3939"/>
                </a:solidFill>
                <a:latin typeface="Roboto"/>
                <a:ea typeface="Roboto"/>
                <a:cs typeface="Roboto"/>
                <a:sym typeface="Roboto"/>
              </a:rPr>
              <a:t>Gestion rigoureuse du portefeuille de projets SI:</a:t>
            </a:r>
            <a:r>
              <a:rPr b="0" i="0" lang="fr" sz="800" u="none" cap="none" strike="noStrike">
                <a:solidFill>
                  <a:srgbClr val="3C3939"/>
                </a:solidFill>
                <a:latin typeface="Roboto"/>
                <a:ea typeface="Roboto"/>
                <a:cs typeface="Roboto"/>
                <a:sym typeface="Roboto"/>
              </a:rPr>
              <a:t> Mettre en place un processus de gestion de portefeuille de projets SI pour sélectionner, prioriser et gérer efficacement les projets SI.</a:t>
            </a:r>
            <a:endParaRPr b="0" i="0" sz="800" u="none" cap="none" strike="noStrike">
              <a:solidFill>
                <a:schemeClr val="dk1"/>
              </a:solidFill>
              <a:latin typeface="Calibri"/>
              <a:ea typeface="Calibri"/>
              <a:cs typeface="Calibri"/>
              <a:sym typeface="Calibri"/>
            </a:endParaRPr>
          </a:p>
        </p:txBody>
      </p:sp>
      <p:sp>
        <p:nvSpPr>
          <p:cNvPr id="402" name="Google Shape;402;p34"/>
          <p:cNvSpPr/>
          <p:nvPr/>
        </p:nvSpPr>
        <p:spPr>
          <a:xfrm>
            <a:off x="4003700" y="3435102"/>
            <a:ext cx="4737300" cy="343800"/>
          </a:xfrm>
          <a:prstGeom prst="rect">
            <a:avLst/>
          </a:prstGeom>
          <a:noFill/>
          <a:ln>
            <a:noFill/>
          </a:ln>
        </p:spPr>
        <p:txBody>
          <a:bodyPr anchorCtr="0" anchor="t" bIns="28575" lIns="57150" spcFirstLastPara="1" rIns="57150" wrap="square" tIns="28575">
            <a:noAutofit/>
          </a:bodyPr>
          <a:lstStyle/>
          <a:p>
            <a:pPr indent="0" lvl="0" marL="0" marR="0" rtl="0" algn="l">
              <a:lnSpc>
                <a:spcPct val="159970"/>
              </a:lnSpc>
              <a:spcBef>
                <a:spcPts val="0"/>
              </a:spcBef>
              <a:spcAft>
                <a:spcPts val="0"/>
              </a:spcAft>
              <a:buClr>
                <a:srgbClr val="3C3939"/>
              </a:buClr>
              <a:buSzPts val="800"/>
              <a:buFont typeface="Roboto"/>
              <a:buNone/>
            </a:pPr>
            <a:r>
              <a:rPr b="1" i="0" lang="fr" sz="800" u="none" cap="none" strike="noStrike">
                <a:solidFill>
                  <a:srgbClr val="3C3939"/>
                </a:solidFill>
                <a:latin typeface="Roboto"/>
                <a:ea typeface="Roboto"/>
                <a:cs typeface="Roboto"/>
                <a:sym typeface="Roboto"/>
              </a:rPr>
              <a:t>Formation et développement des compétences en matière de SI:</a:t>
            </a:r>
            <a:r>
              <a:rPr b="0" i="0" lang="fr" sz="800" u="none" cap="none" strike="noStrike">
                <a:solidFill>
                  <a:srgbClr val="3C3939"/>
                </a:solidFill>
                <a:latin typeface="Roboto"/>
                <a:ea typeface="Roboto"/>
                <a:cs typeface="Roboto"/>
                <a:sym typeface="Roboto"/>
              </a:rPr>
              <a:t> Former les employés aux compétences nécessaires pour concevoir, développer et gérer les SI de l'entreprise.</a:t>
            </a:r>
            <a:endParaRPr b="0" i="0" sz="800" u="none" cap="none" strike="noStrike">
              <a:solidFill>
                <a:schemeClr val="dk1"/>
              </a:solidFill>
              <a:latin typeface="Calibri"/>
              <a:ea typeface="Calibri"/>
              <a:cs typeface="Calibri"/>
              <a:sym typeface="Calibri"/>
            </a:endParaRPr>
          </a:p>
        </p:txBody>
      </p:sp>
      <p:sp>
        <p:nvSpPr>
          <p:cNvPr id="403" name="Google Shape;403;p34"/>
          <p:cNvSpPr/>
          <p:nvPr/>
        </p:nvSpPr>
        <p:spPr>
          <a:xfrm>
            <a:off x="4003700" y="3821832"/>
            <a:ext cx="4737300" cy="515700"/>
          </a:xfrm>
          <a:prstGeom prst="rect">
            <a:avLst/>
          </a:prstGeom>
          <a:noFill/>
          <a:ln>
            <a:noFill/>
          </a:ln>
        </p:spPr>
        <p:txBody>
          <a:bodyPr anchorCtr="0" anchor="t" bIns="28575" lIns="57150" spcFirstLastPara="1" rIns="57150" wrap="square" tIns="28575">
            <a:noAutofit/>
          </a:bodyPr>
          <a:lstStyle/>
          <a:p>
            <a:pPr indent="0" lvl="0" marL="0" marR="0" rtl="0" algn="l">
              <a:lnSpc>
                <a:spcPct val="159970"/>
              </a:lnSpc>
              <a:spcBef>
                <a:spcPts val="0"/>
              </a:spcBef>
              <a:spcAft>
                <a:spcPts val="0"/>
              </a:spcAft>
              <a:buClr>
                <a:srgbClr val="3C3939"/>
              </a:buClr>
              <a:buSzPts val="800"/>
              <a:buFont typeface="Roboto"/>
              <a:buNone/>
            </a:pPr>
            <a:r>
              <a:rPr b="1" i="0" lang="fr" sz="800" u="none" cap="none" strike="noStrike">
                <a:solidFill>
                  <a:srgbClr val="3C3939"/>
                </a:solidFill>
                <a:latin typeface="Roboto"/>
                <a:ea typeface="Roboto"/>
                <a:cs typeface="Roboto"/>
                <a:sym typeface="Roboto"/>
              </a:rPr>
              <a:t>Outils et cadres d'alignement stratégique des SI:</a:t>
            </a:r>
            <a:r>
              <a:rPr b="0" i="0" lang="fr" sz="800" u="none" cap="none" strike="noStrike">
                <a:solidFill>
                  <a:srgbClr val="3C3939"/>
                </a:solidFill>
                <a:latin typeface="Roboto"/>
                <a:ea typeface="Roboto"/>
                <a:cs typeface="Roboto"/>
                <a:sym typeface="Roboto"/>
              </a:rPr>
              <a:t> Utiliser des outils et des cadres d'alignement stratégique des SI pour évaluer l'alignement des SI avec la stratégie de l'entreprise et élaborer des plans d'action pour l'optimiser.</a:t>
            </a:r>
            <a:endParaRPr b="0" i="0" sz="800" u="none" cap="none" strike="noStrike">
              <a:solidFill>
                <a:schemeClr val="dk1"/>
              </a:solidFill>
              <a:latin typeface="Calibri"/>
              <a:ea typeface="Calibri"/>
              <a:cs typeface="Calibri"/>
              <a:sym typeface="Calibri"/>
            </a:endParaRPr>
          </a:p>
        </p:txBody>
      </p:sp>
      <p:pic>
        <p:nvPicPr>
          <p:cNvPr descr="preencoded.png" id="404" name="Google Shape;404;p34"/>
          <p:cNvPicPr preferRelativeResize="0"/>
          <p:nvPr/>
        </p:nvPicPr>
        <p:blipFill rotWithShape="1">
          <a:blip r:embed="rId3">
            <a:alphaModFix/>
          </a:blip>
          <a:srcRect b="0" l="0" r="0" t="0"/>
          <a:stretch/>
        </p:blipFill>
        <p:spPr>
          <a:xfrm>
            <a:off x="0" y="0"/>
            <a:ext cx="3429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5"/>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11" name="Google Shape;411;p35"/>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12" name="Google Shape;412;p35"/>
          <p:cNvSpPr/>
          <p:nvPr/>
        </p:nvSpPr>
        <p:spPr>
          <a:xfrm>
            <a:off x="1273746" y="2111871"/>
            <a:ext cx="2777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12. Conclusion</a:t>
            </a:r>
            <a:endParaRPr b="0" i="0" sz="2700" u="none" cap="none" strike="noStrike">
              <a:solidFill>
                <a:schemeClr val="dk1"/>
              </a:solidFill>
              <a:latin typeface="Calibri"/>
              <a:ea typeface="Calibri"/>
              <a:cs typeface="Calibri"/>
              <a:sym typeface="Calibri"/>
            </a:endParaRPr>
          </a:p>
        </p:txBody>
      </p:sp>
      <p:sp>
        <p:nvSpPr>
          <p:cNvPr id="413" name="Google Shape;413;p35"/>
          <p:cNvSpPr/>
          <p:nvPr/>
        </p:nvSpPr>
        <p:spPr>
          <a:xfrm>
            <a:off x="1273746" y="2754139"/>
            <a:ext cx="65964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L'alignement stratégique des SI avec la stratégie d'entreprise est un facteur clé de succès pour les entreprises aujourd'hui. Il permet d'optimiser l'utilisation des ressources, de coordonner efficacement les initiatives relatives aux SI et de créer une synergie entre la stratégie d'entreprise et les SI. Les entreprises qui réussissent à aligner leurs SI sur leur stratégie d'entreprise peuvent améliorer leurs performances, leur compétitivité et leur agilité sur le marché.</a:t>
            </a:r>
            <a:endParaRPr b="0" i="0" sz="1100" u="none" cap="none" strike="noStrike">
              <a:solidFill>
                <a:schemeClr val="dk1"/>
              </a:solidFill>
              <a:latin typeface="Calibri"/>
              <a:ea typeface="Calibri"/>
              <a:cs typeface="Calibri"/>
              <a:sym typeface="Calibri"/>
            </a:endParaRPr>
          </a:p>
        </p:txBody>
      </p:sp>
      <p:pic>
        <p:nvPicPr>
          <p:cNvPr descr="preencoded.png" id="414" name="Google Shape;414;p35"/>
          <p:cNvPicPr preferRelativeResize="0"/>
          <p:nvPr/>
        </p:nvPicPr>
        <p:blipFill rotWithShape="1">
          <a:blip r:embed="rId3">
            <a:alphaModFix/>
          </a:blip>
          <a:srcRect b="0" l="0" r="0" t="0"/>
          <a:stretch/>
        </p:blipFill>
        <p:spPr>
          <a:xfrm>
            <a:off x="0" y="0"/>
            <a:ext cx="9144000" cy="8332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6"/>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21" name="Google Shape;421;p36"/>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22" name="Google Shape;422;p36"/>
          <p:cNvSpPr/>
          <p:nvPr/>
        </p:nvSpPr>
        <p:spPr>
          <a:xfrm>
            <a:off x="3949749" y="1353294"/>
            <a:ext cx="4673400" cy="15624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1B1B27"/>
              </a:buClr>
              <a:buSzPts val="3300"/>
              <a:buFont typeface="Raleway"/>
              <a:buNone/>
            </a:pPr>
            <a:r>
              <a:rPr b="0" i="0" lang="fr" sz="3300" u="none" cap="none" strike="noStrike">
                <a:solidFill>
                  <a:srgbClr val="1B1B27"/>
                </a:solidFill>
                <a:latin typeface="Raleway"/>
                <a:ea typeface="Raleway"/>
                <a:cs typeface="Raleway"/>
                <a:sym typeface="Raleway"/>
              </a:rPr>
              <a:t>Planification et gestion des ressources des systèmes d'informations</a:t>
            </a:r>
            <a:endParaRPr b="0" i="0" sz="3300" u="none" cap="none" strike="noStrike">
              <a:solidFill>
                <a:schemeClr val="dk1"/>
              </a:solidFill>
              <a:latin typeface="Calibri"/>
              <a:ea typeface="Calibri"/>
              <a:cs typeface="Calibri"/>
              <a:sym typeface="Calibri"/>
            </a:endParaRPr>
          </a:p>
        </p:txBody>
      </p:sp>
      <p:sp>
        <p:nvSpPr>
          <p:cNvPr id="423" name="Google Shape;423;p36"/>
          <p:cNvSpPr/>
          <p:nvPr/>
        </p:nvSpPr>
        <p:spPr>
          <a:xfrm>
            <a:off x="3949749" y="3962028"/>
            <a:ext cx="4673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La planification et la gestion des ressources des systèmes d'informations (SI) sont essentielles pour assurer leur bon fonctionnement, leur évolutivité et leur alignement avec les objectifs de l'entreprise...</a:t>
            </a:r>
            <a:endParaRPr b="0" i="0" sz="1100" u="none" cap="none" strike="noStrike">
              <a:solidFill>
                <a:schemeClr val="dk1"/>
              </a:solidFill>
              <a:latin typeface="Calibri"/>
              <a:ea typeface="Calibri"/>
              <a:cs typeface="Calibri"/>
              <a:sym typeface="Calibri"/>
            </a:endParaRPr>
          </a:p>
        </p:txBody>
      </p:sp>
      <p:pic>
        <p:nvPicPr>
          <p:cNvPr descr="preencoded.png" id="424" name="Google Shape;424;p36"/>
          <p:cNvPicPr preferRelativeResize="0"/>
          <p:nvPr/>
        </p:nvPicPr>
        <p:blipFill rotWithShape="1">
          <a:blip r:embed="rId3">
            <a:alphaModFix/>
          </a:blip>
          <a:srcRect b="0" l="0" r="0" t="0"/>
          <a:stretch/>
        </p:blipFill>
        <p:spPr>
          <a:xfrm>
            <a:off x="0" y="0"/>
            <a:ext cx="3429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7"/>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31" name="Google Shape;431;p37"/>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32" name="Google Shape;432;p37"/>
          <p:cNvSpPr/>
          <p:nvPr/>
        </p:nvSpPr>
        <p:spPr>
          <a:xfrm>
            <a:off x="1273746" y="1115616"/>
            <a:ext cx="44337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1. Gestion budgétaire des SI</a:t>
            </a:r>
            <a:endParaRPr b="0" i="0" sz="2700" u="none" cap="none" strike="noStrike">
              <a:solidFill>
                <a:schemeClr val="dk1"/>
              </a:solidFill>
              <a:latin typeface="Calibri"/>
              <a:ea typeface="Calibri"/>
              <a:cs typeface="Calibri"/>
              <a:sym typeface="Calibri"/>
            </a:endParaRPr>
          </a:p>
        </p:txBody>
      </p:sp>
      <p:sp>
        <p:nvSpPr>
          <p:cNvPr id="433" name="Google Shape;433;p37"/>
          <p:cNvSpPr/>
          <p:nvPr/>
        </p:nvSpPr>
        <p:spPr>
          <a:xfrm>
            <a:off x="1273750" y="2132097"/>
            <a:ext cx="2106300" cy="2773500"/>
          </a:xfrm>
          <a:prstGeom prst="roundRect">
            <a:avLst>
              <a:gd fmla="val 2967" name="adj"/>
            </a:avLst>
          </a:prstGeom>
          <a:solidFill>
            <a:srgbClr val="E1E1EA"/>
          </a:solidFill>
          <a:ln cap="flat" cmpd="sng" w="138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34" name="Google Shape;434;p37"/>
          <p:cNvSpPr/>
          <p:nvPr/>
        </p:nvSpPr>
        <p:spPr>
          <a:xfrm>
            <a:off x="1421234" y="2432001"/>
            <a:ext cx="1811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Budgets de développement SI</a:t>
            </a:r>
            <a:endParaRPr b="0" i="0" sz="1400" u="none" cap="none" strike="noStrike">
              <a:solidFill>
                <a:schemeClr val="dk1"/>
              </a:solidFill>
              <a:latin typeface="Calibri"/>
              <a:ea typeface="Calibri"/>
              <a:cs typeface="Calibri"/>
              <a:sym typeface="Calibri"/>
            </a:endParaRPr>
          </a:p>
        </p:txBody>
      </p:sp>
      <p:sp>
        <p:nvSpPr>
          <p:cNvPr id="435" name="Google Shape;435;p37"/>
          <p:cNvSpPr/>
          <p:nvPr/>
        </p:nvSpPr>
        <p:spPr>
          <a:xfrm>
            <a:off x="1421234" y="3004840"/>
            <a:ext cx="18114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Identifier les coûts associés aux infrastructures, aux logiciels, aux licences, aux services externes, etc. et les intégrer dans le budget global de l'entreprise</a:t>
            </a:r>
            <a:endParaRPr b="0" i="0" sz="1100" u="none" cap="none" strike="noStrike">
              <a:solidFill>
                <a:schemeClr val="dk1"/>
              </a:solidFill>
              <a:latin typeface="Calibri"/>
              <a:ea typeface="Calibri"/>
              <a:cs typeface="Calibri"/>
              <a:sym typeface="Calibri"/>
            </a:endParaRPr>
          </a:p>
        </p:txBody>
      </p:sp>
      <p:sp>
        <p:nvSpPr>
          <p:cNvPr id="436" name="Google Shape;436;p37"/>
          <p:cNvSpPr/>
          <p:nvPr/>
        </p:nvSpPr>
        <p:spPr>
          <a:xfrm>
            <a:off x="3518900" y="2132097"/>
            <a:ext cx="2106300" cy="2773500"/>
          </a:xfrm>
          <a:prstGeom prst="roundRect">
            <a:avLst>
              <a:gd fmla="val 2967" name="adj"/>
            </a:avLst>
          </a:prstGeom>
          <a:solidFill>
            <a:srgbClr val="E1E1EA"/>
          </a:solidFill>
          <a:ln cap="flat" cmpd="sng" w="138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37" name="Google Shape;437;p37"/>
          <p:cNvSpPr/>
          <p:nvPr/>
        </p:nvSpPr>
        <p:spPr>
          <a:xfrm>
            <a:off x="3666381" y="2432001"/>
            <a:ext cx="1811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Évaluation régulière des projets SI</a:t>
            </a:r>
            <a:endParaRPr b="0" i="0" sz="1400" u="none" cap="none" strike="noStrike">
              <a:solidFill>
                <a:schemeClr val="dk1"/>
              </a:solidFill>
              <a:latin typeface="Calibri"/>
              <a:ea typeface="Calibri"/>
              <a:cs typeface="Calibri"/>
              <a:sym typeface="Calibri"/>
            </a:endParaRPr>
          </a:p>
        </p:txBody>
      </p:sp>
      <p:sp>
        <p:nvSpPr>
          <p:cNvPr id="438" name="Google Shape;438;p37"/>
          <p:cNvSpPr/>
          <p:nvPr/>
        </p:nvSpPr>
        <p:spPr>
          <a:xfrm>
            <a:off x="3666381" y="3004840"/>
            <a:ext cx="18114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Examiner les coûts, les avantages et les retours sur investissement des projets pour prendre des décisions éclairées en matière d'allocation des ressources</a:t>
            </a:r>
            <a:endParaRPr b="0" i="0" sz="1100" u="none" cap="none" strike="noStrike">
              <a:solidFill>
                <a:schemeClr val="dk1"/>
              </a:solidFill>
              <a:latin typeface="Calibri"/>
              <a:ea typeface="Calibri"/>
              <a:cs typeface="Calibri"/>
              <a:sym typeface="Calibri"/>
            </a:endParaRPr>
          </a:p>
        </p:txBody>
      </p:sp>
      <p:sp>
        <p:nvSpPr>
          <p:cNvPr id="439" name="Google Shape;439;p37"/>
          <p:cNvSpPr/>
          <p:nvPr/>
        </p:nvSpPr>
        <p:spPr>
          <a:xfrm>
            <a:off x="5764050" y="2132097"/>
            <a:ext cx="2106300" cy="2773500"/>
          </a:xfrm>
          <a:prstGeom prst="roundRect">
            <a:avLst>
              <a:gd fmla="val 2967" name="adj"/>
            </a:avLst>
          </a:prstGeom>
          <a:solidFill>
            <a:srgbClr val="E1E1EA"/>
          </a:solidFill>
          <a:ln cap="flat" cmpd="sng" w="138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40" name="Google Shape;440;p37"/>
          <p:cNvSpPr/>
          <p:nvPr/>
        </p:nvSpPr>
        <p:spPr>
          <a:xfrm>
            <a:off x="5911527" y="2432001"/>
            <a:ext cx="1811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Gestion administrative du budget</a:t>
            </a:r>
            <a:endParaRPr b="0" i="0" sz="1400" u="none" cap="none" strike="noStrike">
              <a:solidFill>
                <a:schemeClr val="dk1"/>
              </a:solidFill>
              <a:latin typeface="Calibri"/>
              <a:ea typeface="Calibri"/>
              <a:cs typeface="Calibri"/>
              <a:sym typeface="Calibri"/>
            </a:endParaRPr>
          </a:p>
        </p:txBody>
      </p:sp>
      <p:sp>
        <p:nvSpPr>
          <p:cNvPr id="441" name="Google Shape;441;p37"/>
          <p:cNvSpPr/>
          <p:nvPr/>
        </p:nvSpPr>
        <p:spPr>
          <a:xfrm>
            <a:off x="5911527" y="3462040"/>
            <a:ext cx="1811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Surveiller l'utilisation des fonds alloués aux projets SI</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8"/>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48" name="Google Shape;448;p38"/>
          <p:cNvSpPr/>
          <p:nvPr/>
        </p:nvSpPr>
        <p:spPr>
          <a:xfrm>
            <a:off x="0" y="0"/>
            <a:ext cx="9144000" cy="5143500"/>
          </a:xfrm>
          <a:prstGeom prst="rect">
            <a:avLst/>
          </a:prstGeom>
          <a:solidFill>
            <a:srgbClr val="FFFFFF">
              <a:alpha val="74900"/>
            </a:srgbClr>
          </a:solidFill>
          <a:ln cap="flat" cmpd="sng" w="1202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49" name="Google Shape;449;p38"/>
          <p:cNvSpPr/>
          <p:nvPr/>
        </p:nvSpPr>
        <p:spPr>
          <a:xfrm>
            <a:off x="455042" y="528043"/>
            <a:ext cx="4804800" cy="758400"/>
          </a:xfrm>
          <a:prstGeom prst="rect">
            <a:avLst/>
          </a:prstGeom>
          <a:noFill/>
          <a:ln>
            <a:noFill/>
          </a:ln>
        </p:spPr>
        <p:txBody>
          <a:bodyPr anchorCtr="0" anchor="t" bIns="28575" lIns="57150" spcFirstLastPara="1" rIns="57150" wrap="square" tIns="28575">
            <a:noAutofit/>
          </a:bodyPr>
          <a:lstStyle/>
          <a:p>
            <a:pPr indent="0" lvl="0" marL="0" marR="0" rtl="0" algn="l">
              <a:lnSpc>
                <a:spcPct val="124986"/>
              </a:lnSpc>
              <a:spcBef>
                <a:spcPts val="0"/>
              </a:spcBef>
              <a:spcAft>
                <a:spcPts val="0"/>
              </a:spcAft>
              <a:buClr>
                <a:srgbClr val="1B1B27"/>
              </a:buClr>
              <a:buSzPts val="2400"/>
              <a:buFont typeface="Raleway"/>
              <a:buNone/>
            </a:pPr>
            <a:r>
              <a:rPr b="0" i="0" lang="fr" sz="2400" u="none" cap="none" strike="noStrike">
                <a:solidFill>
                  <a:srgbClr val="1B1B27"/>
                </a:solidFill>
                <a:latin typeface="Raleway"/>
                <a:ea typeface="Raleway"/>
                <a:cs typeface="Raleway"/>
                <a:sym typeface="Raleway"/>
              </a:rPr>
              <a:t>2. Comment faire de la gestion budgétaire des SI ?</a:t>
            </a:r>
            <a:endParaRPr b="0" i="0" sz="2400" u="none" cap="none" strike="noStrike">
              <a:solidFill>
                <a:schemeClr val="dk1"/>
              </a:solidFill>
              <a:latin typeface="Calibri"/>
              <a:ea typeface="Calibri"/>
              <a:cs typeface="Calibri"/>
              <a:sym typeface="Calibri"/>
            </a:endParaRPr>
          </a:p>
        </p:txBody>
      </p:sp>
      <p:sp>
        <p:nvSpPr>
          <p:cNvPr id="450" name="Google Shape;450;p38"/>
          <p:cNvSpPr/>
          <p:nvPr/>
        </p:nvSpPr>
        <p:spPr>
          <a:xfrm>
            <a:off x="455042" y="1563216"/>
            <a:ext cx="273000" cy="273000"/>
          </a:xfrm>
          <a:prstGeom prst="roundRect">
            <a:avLst>
              <a:gd fmla="val 20000" name="adj"/>
            </a:avLst>
          </a:prstGeom>
          <a:solidFill>
            <a:srgbClr val="E1E1EA"/>
          </a:solidFill>
          <a:ln cap="flat" cmpd="sng" w="120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51" name="Google Shape;451;p38"/>
          <p:cNvSpPr/>
          <p:nvPr/>
        </p:nvSpPr>
        <p:spPr>
          <a:xfrm>
            <a:off x="553418" y="1585987"/>
            <a:ext cx="76200" cy="227400"/>
          </a:xfrm>
          <a:prstGeom prst="rect">
            <a:avLst/>
          </a:prstGeom>
          <a:noFill/>
          <a:ln>
            <a:noFill/>
          </a:ln>
        </p:spPr>
        <p:txBody>
          <a:bodyPr anchorCtr="0" anchor="t" bIns="28575" lIns="57150" spcFirstLastPara="1" rIns="57150" wrap="square" tIns="28575">
            <a:noAutofit/>
          </a:bodyPr>
          <a:lstStyle/>
          <a:p>
            <a:pPr indent="0" lvl="0" marL="0" marR="0" rtl="0" algn="ctr">
              <a:lnSpc>
                <a:spcPct val="124989"/>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1</a:t>
            </a:r>
            <a:endParaRPr b="0" i="0" sz="1400" u="none" cap="none" strike="noStrike">
              <a:solidFill>
                <a:schemeClr val="dk1"/>
              </a:solidFill>
              <a:latin typeface="Calibri"/>
              <a:ea typeface="Calibri"/>
              <a:cs typeface="Calibri"/>
              <a:sym typeface="Calibri"/>
            </a:endParaRPr>
          </a:p>
        </p:txBody>
      </p:sp>
      <p:sp>
        <p:nvSpPr>
          <p:cNvPr id="452" name="Google Shape;452;p38"/>
          <p:cNvSpPr/>
          <p:nvPr/>
        </p:nvSpPr>
        <p:spPr>
          <a:xfrm>
            <a:off x="849362" y="1604963"/>
            <a:ext cx="1947600" cy="379200"/>
          </a:xfrm>
          <a:prstGeom prst="rect">
            <a:avLst/>
          </a:prstGeom>
          <a:noFill/>
          <a:ln>
            <a:noFill/>
          </a:ln>
        </p:spPr>
        <p:txBody>
          <a:bodyPr anchorCtr="0" anchor="t" bIns="28575" lIns="57150" spcFirstLastPara="1" rIns="57150" wrap="square" tIns="28575">
            <a:noAutofit/>
          </a:bodyPr>
          <a:lstStyle/>
          <a:p>
            <a:pPr indent="0" lvl="0" marL="0" marR="0" rtl="0" algn="l">
              <a:lnSpc>
                <a:spcPct val="125013"/>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Identifier les coûts associés aux projets SI</a:t>
            </a:r>
            <a:endParaRPr b="0" i="0" sz="1200" u="none" cap="none" strike="noStrike">
              <a:solidFill>
                <a:schemeClr val="dk1"/>
              </a:solidFill>
              <a:latin typeface="Calibri"/>
              <a:ea typeface="Calibri"/>
              <a:cs typeface="Calibri"/>
              <a:sym typeface="Calibri"/>
            </a:endParaRPr>
          </a:p>
        </p:txBody>
      </p:sp>
      <p:sp>
        <p:nvSpPr>
          <p:cNvPr id="453" name="Google Shape;453;p38"/>
          <p:cNvSpPr/>
          <p:nvPr/>
        </p:nvSpPr>
        <p:spPr>
          <a:xfrm>
            <a:off x="849362" y="2105323"/>
            <a:ext cx="1947600" cy="1164900"/>
          </a:xfrm>
          <a:prstGeom prst="rect">
            <a:avLst/>
          </a:prstGeom>
          <a:noFill/>
          <a:ln>
            <a:noFill/>
          </a:ln>
        </p:spPr>
        <p:txBody>
          <a:bodyPr anchorCtr="0" anchor="t" bIns="28575" lIns="57150" spcFirstLastPara="1" rIns="57150" wrap="square" tIns="28575">
            <a:noAutofit/>
          </a:bodyPr>
          <a:lstStyle/>
          <a:p>
            <a:pPr indent="0" lvl="0" marL="0" marR="0" rtl="0" algn="l">
              <a:lnSpc>
                <a:spcPct val="159973"/>
              </a:lnSpc>
              <a:spcBef>
                <a:spcPts val="0"/>
              </a:spcBef>
              <a:spcAft>
                <a:spcPts val="0"/>
              </a:spcAft>
              <a:buClr>
                <a:srgbClr val="3C3939"/>
              </a:buClr>
              <a:buSzPts val="1000"/>
              <a:buFont typeface="Roboto"/>
              <a:buNone/>
            </a:pPr>
            <a:r>
              <a:rPr b="0" i="0" lang="fr" sz="1000" u="none" cap="none" strike="noStrike">
                <a:solidFill>
                  <a:srgbClr val="3C3939"/>
                </a:solidFill>
                <a:latin typeface="Roboto"/>
                <a:ea typeface="Roboto"/>
                <a:cs typeface="Roboto"/>
                <a:sym typeface="Roboto"/>
              </a:rPr>
              <a:t>Il est essentiel de recueillir toutes les informations nécessaires sur les coûts associés aux projets SI, y compris les coûts de développement, de maintenance, d'exploitation et de formation.</a:t>
            </a:r>
            <a:endParaRPr b="0" i="0" sz="1000" u="none" cap="none" strike="noStrike">
              <a:solidFill>
                <a:schemeClr val="dk1"/>
              </a:solidFill>
              <a:latin typeface="Calibri"/>
              <a:ea typeface="Calibri"/>
              <a:cs typeface="Calibri"/>
              <a:sym typeface="Calibri"/>
            </a:endParaRPr>
          </a:p>
        </p:txBody>
      </p:sp>
      <p:sp>
        <p:nvSpPr>
          <p:cNvPr id="454" name="Google Shape;454;p38"/>
          <p:cNvSpPr/>
          <p:nvPr/>
        </p:nvSpPr>
        <p:spPr>
          <a:xfrm>
            <a:off x="2918148" y="1563216"/>
            <a:ext cx="273000" cy="273000"/>
          </a:xfrm>
          <a:prstGeom prst="roundRect">
            <a:avLst>
              <a:gd fmla="val 20000" name="adj"/>
            </a:avLst>
          </a:prstGeom>
          <a:solidFill>
            <a:srgbClr val="E1E1EA"/>
          </a:solidFill>
          <a:ln cap="flat" cmpd="sng" w="120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55" name="Google Shape;455;p38"/>
          <p:cNvSpPr/>
          <p:nvPr/>
        </p:nvSpPr>
        <p:spPr>
          <a:xfrm>
            <a:off x="3006998" y="1585987"/>
            <a:ext cx="95400" cy="227400"/>
          </a:xfrm>
          <a:prstGeom prst="rect">
            <a:avLst/>
          </a:prstGeom>
          <a:noFill/>
          <a:ln>
            <a:noFill/>
          </a:ln>
        </p:spPr>
        <p:txBody>
          <a:bodyPr anchorCtr="0" anchor="t" bIns="28575" lIns="57150" spcFirstLastPara="1" rIns="57150" wrap="square" tIns="28575">
            <a:noAutofit/>
          </a:bodyPr>
          <a:lstStyle/>
          <a:p>
            <a:pPr indent="0" lvl="0" marL="0" marR="0" rtl="0" algn="ctr">
              <a:lnSpc>
                <a:spcPct val="124989"/>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2</a:t>
            </a:r>
            <a:endParaRPr b="0" i="0" sz="1400" u="none" cap="none" strike="noStrike">
              <a:solidFill>
                <a:schemeClr val="dk1"/>
              </a:solidFill>
              <a:latin typeface="Calibri"/>
              <a:ea typeface="Calibri"/>
              <a:cs typeface="Calibri"/>
              <a:sym typeface="Calibri"/>
            </a:endParaRPr>
          </a:p>
        </p:txBody>
      </p:sp>
      <p:sp>
        <p:nvSpPr>
          <p:cNvPr id="456" name="Google Shape;456;p38"/>
          <p:cNvSpPr/>
          <p:nvPr/>
        </p:nvSpPr>
        <p:spPr>
          <a:xfrm>
            <a:off x="3312468" y="1604963"/>
            <a:ext cx="1704900" cy="189600"/>
          </a:xfrm>
          <a:prstGeom prst="rect">
            <a:avLst/>
          </a:prstGeom>
          <a:noFill/>
          <a:ln>
            <a:noFill/>
          </a:ln>
        </p:spPr>
        <p:txBody>
          <a:bodyPr anchorCtr="0" anchor="t" bIns="28575" lIns="57150" spcFirstLastPara="1" rIns="57150" wrap="square" tIns="28575">
            <a:noAutofit/>
          </a:bodyPr>
          <a:lstStyle/>
          <a:p>
            <a:pPr indent="0" lvl="0" marL="0" marR="0" rtl="0" algn="l">
              <a:lnSpc>
                <a:spcPct val="125013"/>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Établir un budget global</a:t>
            </a:r>
            <a:endParaRPr b="0" i="0" sz="1200" u="none" cap="none" strike="noStrike">
              <a:solidFill>
                <a:schemeClr val="dk1"/>
              </a:solidFill>
              <a:latin typeface="Calibri"/>
              <a:ea typeface="Calibri"/>
              <a:cs typeface="Calibri"/>
              <a:sym typeface="Calibri"/>
            </a:endParaRPr>
          </a:p>
        </p:txBody>
      </p:sp>
      <p:sp>
        <p:nvSpPr>
          <p:cNvPr id="457" name="Google Shape;457;p38"/>
          <p:cNvSpPr/>
          <p:nvPr/>
        </p:nvSpPr>
        <p:spPr>
          <a:xfrm>
            <a:off x="3312468" y="2068190"/>
            <a:ext cx="1947600" cy="1164900"/>
          </a:xfrm>
          <a:prstGeom prst="rect">
            <a:avLst/>
          </a:prstGeom>
          <a:noFill/>
          <a:ln>
            <a:noFill/>
          </a:ln>
        </p:spPr>
        <p:txBody>
          <a:bodyPr anchorCtr="0" anchor="t" bIns="28575" lIns="57150" spcFirstLastPara="1" rIns="57150" wrap="square" tIns="28575">
            <a:noAutofit/>
          </a:bodyPr>
          <a:lstStyle/>
          <a:p>
            <a:pPr indent="0" lvl="0" marL="0" marR="0" rtl="0" algn="l">
              <a:lnSpc>
                <a:spcPct val="159973"/>
              </a:lnSpc>
              <a:spcBef>
                <a:spcPts val="0"/>
              </a:spcBef>
              <a:spcAft>
                <a:spcPts val="0"/>
              </a:spcAft>
              <a:buClr>
                <a:srgbClr val="3C3939"/>
              </a:buClr>
              <a:buSzPts val="1000"/>
              <a:buFont typeface="Roboto"/>
              <a:buNone/>
            </a:pPr>
            <a:r>
              <a:rPr b="0" i="0" lang="fr" sz="1000" u="none" cap="none" strike="noStrike">
                <a:solidFill>
                  <a:srgbClr val="3C3939"/>
                </a:solidFill>
                <a:latin typeface="Roboto"/>
                <a:ea typeface="Roboto"/>
                <a:cs typeface="Roboto"/>
                <a:sym typeface="Roboto"/>
              </a:rPr>
              <a:t>Il est important d'établir un budget global pour les projets SI, y compris tous les coûts associés. Cela permettra de mieux gérer les ressources et de prévoir les dépenses futures.</a:t>
            </a:r>
            <a:endParaRPr b="0" i="0" sz="1000" u="none" cap="none" strike="noStrike">
              <a:solidFill>
                <a:schemeClr val="dk1"/>
              </a:solidFill>
              <a:latin typeface="Calibri"/>
              <a:ea typeface="Calibri"/>
              <a:cs typeface="Calibri"/>
              <a:sym typeface="Calibri"/>
            </a:endParaRPr>
          </a:p>
        </p:txBody>
      </p:sp>
      <p:sp>
        <p:nvSpPr>
          <p:cNvPr id="458" name="Google Shape;458;p38"/>
          <p:cNvSpPr/>
          <p:nvPr/>
        </p:nvSpPr>
        <p:spPr>
          <a:xfrm>
            <a:off x="455042" y="3486224"/>
            <a:ext cx="273000" cy="273000"/>
          </a:xfrm>
          <a:prstGeom prst="roundRect">
            <a:avLst>
              <a:gd fmla="val 20000" name="adj"/>
            </a:avLst>
          </a:prstGeom>
          <a:solidFill>
            <a:srgbClr val="E1E1EA"/>
          </a:solidFill>
          <a:ln cap="flat" cmpd="sng" w="120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59" name="Google Shape;459;p38"/>
          <p:cNvSpPr/>
          <p:nvPr/>
        </p:nvSpPr>
        <p:spPr>
          <a:xfrm>
            <a:off x="543893" y="3508995"/>
            <a:ext cx="95400" cy="227400"/>
          </a:xfrm>
          <a:prstGeom prst="rect">
            <a:avLst/>
          </a:prstGeom>
          <a:noFill/>
          <a:ln>
            <a:noFill/>
          </a:ln>
        </p:spPr>
        <p:txBody>
          <a:bodyPr anchorCtr="0" anchor="t" bIns="28575" lIns="57150" spcFirstLastPara="1" rIns="57150" wrap="square" tIns="28575">
            <a:noAutofit/>
          </a:bodyPr>
          <a:lstStyle/>
          <a:p>
            <a:pPr indent="0" lvl="0" marL="0" marR="0" rtl="0" algn="ctr">
              <a:lnSpc>
                <a:spcPct val="124989"/>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3</a:t>
            </a:r>
            <a:endParaRPr b="0" i="0" sz="1400" u="none" cap="none" strike="noStrike">
              <a:solidFill>
                <a:schemeClr val="dk1"/>
              </a:solidFill>
              <a:latin typeface="Calibri"/>
              <a:ea typeface="Calibri"/>
              <a:cs typeface="Calibri"/>
              <a:sym typeface="Calibri"/>
            </a:endParaRPr>
          </a:p>
        </p:txBody>
      </p:sp>
      <p:sp>
        <p:nvSpPr>
          <p:cNvPr id="460" name="Google Shape;460;p38"/>
          <p:cNvSpPr/>
          <p:nvPr/>
        </p:nvSpPr>
        <p:spPr>
          <a:xfrm>
            <a:off x="3059162" y="3680371"/>
            <a:ext cx="2438400" cy="189600"/>
          </a:xfrm>
          <a:prstGeom prst="rect">
            <a:avLst/>
          </a:prstGeom>
          <a:noFill/>
          <a:ln>
            <a:noFill/>
          </a:ln>
        </p:spPr>
        <p:txBody>
          <a:bodyPr anchorCtr="0" anchor="t" bIns="28575" lIns="57150" spcFirstLastPara="1" rIns="57150" wrap="square" tIns="28575">
            <a:noAutofit/>
          </a:bodyPr>
          <a:lstStyle/>
          <a:p>
            <a:pPr indent="0" lvl="0" marL="0" marR="0" rtl="0" algn="l">
              <a:lnSpc>
                <a:spcPct val="125013"/>
              </a:lnSpc>
              <a:spcBef>
                <a:spcPts val="0"/>
              </a:spcBef>
              <a:spcAft>
                <a:spcPts val="0"/>
              </a:spcAft>
              <a:buClr>
                <a:srgbClr val="3C3939"/>
              </a:buClr>
              <a:buSzPts val="1200"/>
              <a:buFont typeface="Raleway"/>
              <a:buNone/>
            </a:pPr>
            <a:r>
              <a:rPr b="0" i="0" lang="fr" sz="1200" u="none" cap="none" strike="noStrike">
                <a:solidFill>
                  <a:srgbClr val="3C3939"/>
                </a:solidFill>
                <a:latin typeface="Raleway"/>
                <a:ea typeface="Raleway"/>
                <a:cs typeface="Raleway"/>
                <a:sym typeface="Raleway"/>
              </a:rPr>
              <a:t>Surveiller et évaluer régulièrement</a:t>
            </a:r>
            <a:endParaRPr b="0" i="0" sz="1200" u="none" cap="none" strike="noStrike">
              <a:solidFill>
                <a:schemeClr val="dk1"/>
              </a:solidFill>
              <a:latin typeface="Calibri"/>
              <a:ea typeface="Calibri"/>
              <a:cs typeface="Calibri"/>
              <a:sym typeface="Calibri"/>
            </a:endParaRPr>
          </a:p>
        </p:txBody>
      </p:sp>
      <p:sp>
        <p:nvSpPr>
          <p:cNvPr id="461" name="Google Shape;461;p38"/>
          <p:cNvSpPr/>
          <p:nvPr/>
        </p:nvSpPr>
        <p:spPr>
          <a:xfrm>
            <a:off x="849362" y="4143598"/>
            <a:ext cx="4410600" cy="776700"/>
          </a:xfrm>
          <a:prstGeom prst="rect">
            <a:avLst/>
          </a:prstGeom>
          <a:noFill/>
          <a:ln>
            <a:noFill/>
          </a:ln>
        </p:spPr>
        <p:txBody>
          <a:bodyPr anchorCtr="0" anchor="t" bIns="28575" lIns="57150" spcFirstLastPara="1" rIns="57150" wrap="square" tIns="28575">
            <a:noAutofit/>
          </a:bodyPr>
          <a:lstStyle/>
          <a:p>
            <a:pPr indent="0" lvl="0" marL="0" marR="0" rtl="0" algn="l">
              <a:lnSpc>
                <a:spcPct val="159973"/>
              </a:lnSpc>
              <a:spcBef>
                <a:spcPts val="0"/>
              </a:spcBef>
              <a:spcAft>
                <a:spcPts val="0"/>
              </a:spcAft>
              <a:buClr>
                <a:srgbClr val="3C3939"/>
              </a:buClr>
              <a:buSzPts val="1000"/>
              <a:buFont typeface="Roboto"/>
              <a:buNone/>
            </a:pPr>
            <a:r>
              <a:rPr b="0" i="0" lang="fr" sz="1000" u="none" cap="none" strike="noStrike">
                <a:solidFill>
                  <a:srgbClr val="3C3939"/>
                </a:solidFill>
                <a:latin typeface="Roboto"/>
                <a:ea typeface="Roboto"/>
                <a:cs typeface="Roboto"/>
                <a:sym typeface="Roboto"/>
              </a:rPr>
              <a:t>Il est important de surveiller et d'évaluer régulièrement les projets SI pour s'assurer que les coûts sont maîtrisés et que les avantages sont bien présents. Cela permettra également de prendre des décisions éclairées en matière d'allocation des ressources.</a:t>
            </a:r>
            <a:endParaRPr b="0" i="0" sz="1000" u="none" cap="none" strike="noStrike">
              <a:solidFill>
                <a:schemeClr val="dk1"/>
              </a:solidFill>
              <a:latin typeface="Calibri"/>
              <a:ea typeface="Calibri"/>
              <a:cs typeface="Calibri"/>
              <a:sym typeface="Calibri"/>
            </a:endParaRPr>
          </a:p>
        </p:txBody>
      </p:sp>
      <p:pic>
        <p:nvPicPr>
          <p:cNvPr descr="preencoded.png" id="462" name="Google Shape;462;p38"/>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9"/>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69" name="Google Shape;469;p39"/>
          <p:cNvSpPr/>
          <p:nvPr/>
        </p:nvSpPr>
        <p:spPr>
          <a:xfrm>
            <a:off x="0" y="0"/>
            <a:ext cx="9144000" cy="5143500"/>
          </a:xfrm>
          <a:prstGeom prst="rect">
            <a:avLst/>
          </a:prstGeom>
          <a:solidFill>
            <a:srgbClr val="FFFFFF">
              <a:alpha val="74900"/>
            </a:srgbClr>
          </a:solidFill>
          <a:ln cap="flat" cmpd="sng" w="126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70" name="Google Shape;470;p39"/>
          <p:cNvSpPr/>
          <p:nvPr/>
        </p:nvSpPr>
        <p:spPr>
          <a:xfrm>
            <a:off x="1548110" y="350490"/>
            <a:ext cx="6047700" cy="795600"/>
          </a:xfrm>
          <a:prstGeom prst="rect">
            <a:avLst/>
          </a:prstGeom>
          <a:noFill/>
          <a:ln>
            <a:noFill/>
          </a:ln>
        </p:spPr>
        <p:txBody>
          <a:bodyPr anchorCtr="0" anchor="t" bIns="28575" lIns="57150" spcFirstLastPara="1" rIns="57150" wrap="square" tIns="28575">
            <a:noAutofit/>
          </a:bodyPr>
          <a:lstStyle/>
          <a:p>
            <a:pPr indent="0" lvl="0" marL="0" marR="0" rtl="0" algn="l">
              <a:lnSpc>
                <a:spcPct val="125043"/>
              </a:lnSpc>
              <a:spcBef>
                <a:spcPts val="0"/>
              </a:spcBef>
              <a:spcAft>
                <a:spcPts val="0"/>
              </a:spcAft>
              <a:buClr>
                <a:srgbClr val="1B1B27"/>
              </a:buClr>
              <a:buSzPts val="2500"/>
              <a:buFont typeface="Raleway"/>
              <a:buNone/>
            </a:pPr>
            <a:r>
              <a:rPr b="0" i="0" lang="fr" sz="2500" u="none" cap="none" strike="noStrike">
                <a:solidFill>
                  <a:srgbClr val="1B1B27"/>
                </a:solidFill>
                <a:latin typeface="Raleway"/>
                <a:ea typeface="Raleway"/>
                <a:cs typeface="Raleway"/>
                <a:sym typeface="Raleway"/>
              </a:rPr>
              <a:t>3. Gestion des infrastructures technologiques</a:t>
            </a:r>
            <a:endParaRPr b="0" i="0" sz="2500" u="none" cap="none" strike="noStrike">
              <a:solidFill>
                <a:schemeClr val="dk1"/>
              </a:solidFill>
              <a:latin typeface="Calibri"/>
              <a:ea typeface="Calibri"/>
              <a:cs typeface="Calibri"/>
              <a:sym typeface="Calibri"/>
            </a:endParaRPr>
          </a:p>
        </p:txBody>
      </p:sp>
      <p:pic>
        <p:nvPicPr>
          <p:cNvPr descr="preencoded.png" id="471" name="Google Shape;471;p39"/>
          <p:cNvPicPr preferRelativeResize="0"/>
          <p:nvPr/>
        </p:nvPicPr>
        <p:blipFill rotWithShape="1">
          <a:blip r:embed="rId3">
            <a:alphaModFix/>
          </a:blip>
          <a:srcRect b="0" l="0" r="0" t="0"/>
          <a:stretch/>
        </p:blipFill>
        <p:spPr>
          <a:xfrm>
            <a:off x="1548110" y="1400696"/>
            <a:ext cx="1888555" cy="1888555"/>
          </a:xfrm>
          <a:prstGeom prst="rect">
            <a:avLst/>
          </a:prstGeom>
          <a:noFill/>
          <a:ln>
            <a:noFill/>
          </a:ln>
        </p:spPr>
      </p:pic>
      <p:sp>
        <p:nvSpPr>
          <p:cNvPr id="472" name="Google Shape;472;p39"/>
          <p:cNvSpPr/>
          <p:nvPr/>
        </p:nvSpPr>
        <p:spPr>
          <a:xfrm>
            <a:off x="1775594" y="3448348"/>
            <a:ext cx="1433400" cy="198900"/>
          </a:xfrm>
          <a:prstGeom prst="rect">
            <a:avLst/>
          </a:prstGeom>
          <a:noFill/>
          <a:ln>
            <a:noFill/>
          </a:ln>
        </p:spPr>
        <p:txBody>
          <a:bodyPr anchorCtr="0" anchor="t" bIns="28575" lIns="57150" spcFirstLastPara="1" rIns="57150" wrap="square" tIns="28575">
            <a:noAutofit/>
          </a:bodyPr>
          <a:lstStyle/>
          <a:p>
            <a:pPr indent="0" lvl="0" marL="0" marR="0" rtl="0" algn="ctr">
              <a:lnSpc>
                <a:spcPct val="125049"/>
              </a:lnSpc>
              <a:spcBef>
                <a:spcPts val="0"/>
              </a:spcBef>
              <a:spcAft>
                <a:spcPts val="0"/>
              </a:spcAft>
              <a:buClr>
                <a:srgbClr val="1B1B27"/>
              </a:buClr>
              <a:buSzPts val="1300"/>
              <a:buFont typeface="Raleway"/>
              <a:buNone/>
            </a:pPr>
            <a:r>
              <a:rPr b="0" i="0" lang="fr" sz="1300" u="none" cap="none" strike="noStrike">
                <a:solidFill>
                  <a:srgbClr val="1B1B27"/>
                </a:solidFill>
                <a:latin typeface="Raleway"/>
                <a:ea typeface="Raleway"/>
                <a:cs typeface="Raleway"/>
                <a:sym typeface="Raleway"/>
              </a:rPr>
              <a:t>Serveurs et réseaux</a:t>
            </a:r>
            <a:endParaRPr b="0" i="0" sz="1300" u="none" cap="none" strike="noStrike">
              <a:solidFill>
                <a:schemeClr val="dk1"/>
              </a:solidFill>
              <a:latin typeface="Calibri"/>
              <a:ea typeface="Calibri"/>
              <a:cs typeface="Calibri"/>
              <a:sym typeface="Calibri"/>
            </a:endParaRPr>
          </a:p>
        </p:txBody>
      </p:sp>
      <p:sp>
        <p:nvSpPr>
          <p:cNvPr id="473" name="Google Shape;473;p39"/>
          <p:cNvSpPr/>
          <p:nvPr/>
        </p:nvSpPr>
        <p:spPr>
          <a:xfrm>
            <a:off x="1548110" y="3926904"/>
            <a:ext cx="1888500" cy="814800"/>
          </a:xfrm>
          <a:prstGeom prst="rect">
            <a:avLst/>
          </a:prstGeom>
          <a:noFill/>
          <a:ln>
            <a:noFill/>
          </a:ln>
        </p:spPr>
        <p:txBody>
          <a:bodyPr anchorCtr="0" anchor="t" bIns="28575" lIns="57150" spcFirstLastPara="1" rIns="57150" wrap="square" tIns="28575">
            <a:noAutofit/>
          </a:bodyPr>
          <a:lstStyle/>
          <a:p>
            <a:pPr indent="0" lvl="0" marL="0" marR="0" rtl="0" algn="ctr">
              <a:lnSpc>
                <a:spcPct val="159975"/>
              </a:lnSpc>
              <a:spcBef>
                <a:spcPts val="0"/>
              </a:spcBef>
              <a:spcAft>
                <a:spcPts val="0"/>
              </a:spcAft>
              <a:buClr>
                <a:srgbClr val="3C3939"/>
              </a:buClr>
              <a:buSzPts val="1000"/>
              <a:buFont typeface="Roboto"/>
              <a:buNone/>
            </a:pPr>
            <a:r>
              <a:rPr b="0" i="0" lang="fr" sz="1000" u="none" cap="none" strike="noStrike">
                <a:solidFill>
                  <a:srgbClr val="3C3939"/>
                </a:solidFill>
                <a:latin typeface="Roboto"/>
                <a:ea typeface="Roboto"/>
                <a:cs typeface="Roboto"/>
                <a:sym typeface="Roboto"/>
              </a:rPr>
              <a:t>Planifier, mettre en place et maintenir des infrastructures pour garantir leur disponibilité, leur performance et leur sécurité</a:t>
            </a:r>
            <a:endParaRPr b="0" i="0" sz="1000" u="none" cap="none" strike="noStrike">
              <a:solidFill>
                <a:schemeClr val="dk1"/>
              </a:solidFill>
              <a:latin typeface="Calibri"/>
              <a:ea typeface="Calibri"/>
              <a:cs typeface="Calibri"/>
              <a:sym typeface="Calibri"/>
            </a:endParaRPr>
          </a:p>
        </p:txBody>
      </p:sp>
      <p:pic>
        <p:nvPicPr>
          <p:cNvPr descr="preencoded.png" id="474" name="Google Shape;474;p39"/>
          <p:cNvPicPr preferRelativeResize="0"/>
          <p:nvPr/>
        </p:nvPicPr>
        <p:blipFill rotWithShape="1">
          <a:blip r:embed="rId4">
            <a:alphaModFix/>
          </a:blip>
          <a:srcRect b="0" l="0" r="0" t="0"/>
          <a:stretch/>
        </p:blipFill>
        <p:spPr>
          <a:xfrm>
            <a:off x="3627611" y="1400696"/>
            <a:ext cx="1888629" cy="1888629"/>
          </a:xfrm>
          <a:prstGeom prst="rect">
            <a:avLst/>
          </a:prstGeom>
          <a:noFill/>
          <a:ln>
            <a:noFill/>
          </a:ln>
        </p:spPr>
      </p:pic>
      <p:sp>
        <p:nvSpPr>
          <p:cNvPr id="475" name="Google Shape;475;p39"/>
          <p:cNvSpPr/>
          <p:nvPr/>
        </p:nvSpPr>
        <p:spPr>
          <a:xfrm>
            <a:off x="3755157" y="3448422"/>
            <a:ext cx="1633500" cy="198900"/>
          </a:xfrm>
          <a:prstGeom prst="rect">
            <a:avLst/>
          </a:prstGeom>
          <a:noFill/>
          <a:ln>
            <a:noFill/>
          </a:ln>
        </p:spPr>
        <p:txBody>
          <a:bodyPr anchorCtr="0" anchor="t" bIns="28575" lIns="57150" spcFirstLastPara="1" rIns="57150" wrap="square" tIns="28575">
            <a:noAutofit/>
          </a:bodyPr>
          <a:lstStyle/>
          <a:p>
            <a:pPr indent="0" lvl="0" marL="0" marR="0" rtl="0" algn="ctr">
              <a:lnSpc>
                <a:spcPct val="125049"/>
              </a:lnSpc>
              <a:spcBef>
                <a:spcPts val="0"/>
              </a:spcBef>
              <a:spcAft>
                <a:spcPts val="0"/>
              </a:spcAft>
              <a:buClr>
                <a:srgbClr val="1B1B27"/>
              </a:buClr>
              <a:buSzPts val="1300"/>
              <a:buFont typeface="Raleway"/>
              <a:buNone/>
            </a:pPr>
            <a:r>
              <a:rPr b="0" i="0" lang="fr" sz="1300" u="none" cap="none" strike="noStrike">
                <a:solidFill>
                  <a:srgbClr val="1B1B27"/>
                </a:solidFill>
                <a:latin typeface="Raleway"/>
                <a:ea typeface="Raleway"/>
                <a:cs typeface="Raleway"/>
                <a:sym typeface="Raleway"/>
              </a:rPr>
              <a:t>Systèmes de stockage</a:t>
            </a:r>
            <a:endParaRPr b="0" i="0" sz="1300" u="none" cap="none" strike="noStrike">
              <a:solidFill>
                <a:schemeClr val="dk1"/>
              </a:solidFill>
              <a:latin typeface="Calibri"/>
              <a:ea typeface="Calibri"/>
              <a:cs typeface="Calibri"/>
              <a:sym typeface="Calibri"/>
            </a:endParaRPr>
          </a:p>
        </p:txBody>
      </p:sp>
      <p:sp>
        <p:nvSpPr>
          <p:cNvPr id="476" name="Google Shape;476;p39"/>
          <p:cNvSpPr/>
          <p:nvPr/>
        </p:nvSpPr>
        <p:spPr>
          <a:xfrm>
            <a:off x="3627611" y="4003179"/>
            <a:ext cx="1888800" cy="814800"/>
          </a:xfrm>
          <a:prstGeom prst="rect">
            <a:avLst/>
          </a:prstGeom>
          <a:noFill/>
          <a:ln>
            <a:noFill/>
          </a:ln>
        </p:spPr>
        <p:txBody>
          <a:bodyPr anchorCtr="0" anchor="t" bIns="28575" lIns="57150" spcFirstLastPara="1" rIns="57150" wrap="square" tIns="28575">
            <a:noAutofit/>
          </a:bodyPr>
          <a:lstStyle/>
          <a:p>
            <a:pPr indent="0" lvl="0" marL="0" marR="0" rtl="0" algn="ctr">
              <a:lnSpc>
                <a:spcPct val="159975"/>
              </a:lnSpc>
              <a:spcBef>
                <a:spcPts val="0"/>
              </a:spcBef>
              <a:spcAft>
                <a:spcPts val="0"/>
              </a:spcAft>
              <a:buClr>
                <a:srgbClr val="3C3939"/>
              </a:buClr>
              <a:buSzPts val="1000"/>
              <a:buFont typeface="Roboto"/>
              <a:buNone/>
            </a:pPr>
            <a:r>
              <a:rPr b="0" i="0" lang="fr" sz="1000" u="none" cap="none" strike="noStrike">
                <a:solidFill>
                  <a:srgbClr val="3C3939"/>
                </a:solidFill>
                <a:latin typeface="Roboto"/>
                <a:ea typeface="Roboto"/>
                <a:cs typeface="Roboto"/>
                <a:sym typeface="Roboto"/>
              </a:rPr>
              <a:t>Assurer la gestion des systèmes de stockage pour garantir un stockage efficace et sécurisé des données</a:t>
            </a:r>
            <a:endParaRPr b="0" i="0" sz="1000" u="none" cap="none" strike="noStrike">
              <a:solidFill>
                <a:schemeClr val="dk1"/>
              </a:solidFill>
              <a:latin typeface="Calibri"/>
              <a:ea typeface="Calibri"/>
              <a:cs typeface="Calibri"/>
              <a:sym typeface="Calibri"/>
            </a:endParaRPr>
          </a:p>
        </p:txBody>
      </p:sp>
      <p:pic>
        <p:nvPicPr>
          <p:cNvPr descr="preencoded.png" id="477" name="Google Shape;477;p39"/>
          <p:cNvPicPr preferRelativeResize="0"/>
          <p:nvPr/>
        </p:nvPicPr>
        <p:blipFill rotWithShape="1">
          <a:blip r:embed="rId5">
            <a:alphaModFix/>
          </a:blip>
          <a:srcRect b="0" l="0" r="0" t="0"/>
          <a:stretch/>
        </p:blipFill>
        <p:spPr>
          <a:xfrm>
            <a:off x="5707186" y="1400696"/>
            <a:ext cx="1888629" cy="1888629"/>
          </a:xfrm>
          <a:prstGeom prst="rect">
            <a:avLst/>
          </a:prstGeom>
          <a:noFill/>
          <a:ln>
            <a:noFill/>
          </a:ln>
        </p:spPr>
      </p:pic>
      <p:sp>
        <p:nvSpPr>
          <p:cNvPr id="478" name="Google Shape;478;p39"/>
          <p:cNvSpPr/>
          <p:nvPr/>
        </p:nvSpPr>
        <p:spPr>
          <a:xfrm>
            <a:off x="6003801" y="3448422"/>
            <a:ext cx="1295400" cy="198900"/>
          </a:xfrm>
          <a:prstGeom prst="rect">
            <a:avLst/>
          </a:prstGeom>
          <a:noFill/>
          <a:ln>
            <a:noFill/>
          </a:ln>
        </p:spPr>
        <p:txBody>
          <a:bodyPr anchorCtr="0" anchor="t" bIns="28575" lIns="57150" spcFirstLastPara="1" rIns="57150" wrap="square" tIns="28575">
            <a:noAutofit/>
          </a:bodyPr>
          <a:lstStyle/>
          <a:p>
            <a:pPr indent="0" lvl="0" marL="0" marR="0" rtl="0" algn="ctr">
              <a:lnSpc>
                <a:spcPct val="125049"/>
              </a:lnSpc>
              <a:spcBef>
                <a:spcPts val="0"/>
              </a:spcBef>
              <a:spcAft>
                <a:spcPts val="0"/>
              </a:spcAft>
              <a:buClr>
                <a:srgbClr val="1B1B27"/>
              </a:buClr>
              <a:buSzPts val="1300"/>
              <a:buFont typeface="Raleway"/>
              <a:buNone/>
            </a:pPr>
            <a:r>
              <a:rPr b="0" i="0" lang="fr" sz="1300" u="none" cap="none" strike="noStrike">
                <a:solidFill>
                  <a:srgbClr val="1B1B27"/>
                </a:solidFill>
                <a:latin typeface="Raleway"/>
                <a:ea typeface="Raleway"/>
                <a:cs typeface="Raleway"/>
                <a:sym typeface="Raleway"/>
              </a:rPr>
              <a:t>Personnel qualifié</a:t>
            </a:r>
            <a:endParaRPr b="0" i="0" sz="1300" u="none" cap="none" strike="noStrike">
              <a:solidFill>
                <a:schemeClr val="dk1"/>
              </a:solidFill>
              <a:latin typeface="Calibri"/>
              <a:ea typeface="Calibri"/>
              <a:cs typeface="Calibri"/>
              <a:sym typeface="Calibri"/>
            </a:endParaRPr>
          </a:p>
        </p:txBody>
      </p:sp>
      <p:sp>
        <p:nvSpPr>
          <p:cNvPr id="479" name="Google Shape;479;p39"/>
          <p:cNvSpPr/>
          <p:nvPr/>
        </p:nvSpPr>
        <p:spPr>
          <a:xfrm>
            <a:off x="5707186" y="3926979"/>
            <a:ext cx="1888800" cy="1018200"/>
          </a:xfrm>
          <a:prstGeom prst="rect">
            <a:avLst/>
          </a:prstGeom>
          <a:noFill/>
          <a:ln>
            <a:noFill/>
          </a:ln>
        </p:spPr>
        <p:txBody>
          <a:bodyPr anchorCtr="0" anchor="t" bIns="28575" lIns="57150" spcFirstLastPara="1" rIns="57150" wrap="square" tIns="28575">
            <a:noAutofit/>
          </a:bodyPr>
          <a:lstStyle/>
          <a:p>
            <a:pPr indent="0" lvl="0" marL="0" marR="0" rtl="0" algn="ctr">
              <a:lnSpc>
                <a:spcPct val="159975"/>
              </a:lnSpc>
              <a:spcBef>
                <a:spcPts val="0"/>
              </a:spcBef>
              <a:spcAft>
                <a:spcPts val="0"/>
              </a:spcAft>
              <a:buClr>
                <a:srgbClr val="3C3939"/>
              </a:buClr>
              <a:buSzPts val="1000"/>
              <a:buFont typeface="Roboto"/>
              <a:buNone/>
            </a:pPr>
            <a:r>
              <a:rPr b="0" i="0" lang="fr" sz="1000" u="none" cap="none" strike="noStrike">
                <a:solidFill>
                  <a:srgbClr val="3C3939"/>
                </a:solidFill>
                <a:latin typeface="Roboto"/>
                <a:ea typeface="Roboto"/>
                <a:cs typeface="Roboto"/>
                <a:sym typeface="Roboto"/>
              </a:rPr>
              <a:t>Recruter, former, développer et retenir le personnel qualifié nécessaire pour gérer efficacement les infrastructures technologiques des SI</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0"/>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86" name="Google Shape;486;p40"/>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87" name="Google Shape;487;p40"/>
          <p:cNvSpPr/>
          <p:nvPr/>
        </p:nvSpPr>
        <p:spPr>
          <a:xfrm>
            <a:off x="1273746" y="849064"/>
            <a:ext cx="62103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4. Gestion des compétences humaines</a:t>
            </a:r>
            <a:endParaRPr b="0" i="0" sz="2700" u="none" cap="none" strike="noStrike">
              <a:solidFill>
                <a:schemeClr val="dk1"/>
              </a:solidFill>
              <a:latin typeface="Calibri"/>
              <a:ea typeface="Calibri"/>
              <a:cs typeface="Calibri"/>
              <a:sym typeface="Calibri"/>
            </a:endParaRPr>
          </a:p>
        </p:txBody>
      </p:sp>
      <p:sp>
        <p:nvSpPr>
          <p:cNvPr id="488" name="Google Shape;488;p40"/>
          <p:cNvSpPr/>
          <p:nvPr/>
        </p:nvSpPr>
        <p:spPr>
          <a:xfrm>
            <a:off x="1273746" y="1769046"/>
            <a:ext cx="6596400" cy="27900"/>
          </a:xfrm>
          <a:prstGeom prst="rect">
            <a:avLst/>
          </a:prstGeom>
          <a:solidFill>
            <a:srgbClr val="C3C3D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89" name="Google Shape;489;p40"/>
          <p:cNvSpPr/>
          <p:nvPr/>
        </p:nvSpPr>
        <p:spPr>
          <a:xfrm>
            <a:off x="2312975" y="1769046"/>
            <a:ext cx="27900" cy="486000"/>
          </a:xfrm>
          <a:prstGeom prst="rect">
            <a:avLst/>
          </a:prstGeom>
          <a:solidFill>
            <a:srgbClr val="C3C3D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90" name="Google Shape;490;p40"/>
          <p:cNvSpPr/>
          <p:nvPr/>
        </p:nvSpPr>
        <p:spPr>
          <a:xfrm>
            <a:off x="2170658" y="1612851"/>
            <a:ext cx="312300" cy="312300"/>
          </a:xfrm>
          <a:prstGeom prst="roundRect">
            <a:avLst>
              <a:gd fmla="val 20000" name="adj"/>
            </a:avLst>
          </a:prstGeom>
          <a:solidFill>
            <a:srgbClr val="E1E1EA"/>
          </a:solidFill>
          <a:ln cap="flat" cmpd="sng" w="138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91" name="Google Shape;491;p40"/>
          <p:cNvSpPr/>
          <p:nvPr/>
        </p:nvSpPr>
        <p:spPr>
          <a:xfrm>
            <a:off x="2281609" y="1638896"/>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rPr b="0" i="0" lang="fr" sz="1600" u="none" cap="none" strike="noStrike">
                <a:solidFill>
                  <a:srgbClr val="3C3939"/>
                </a:solidFill>
                <a:latin typeface="Raleway"/>
                <a:ea typeface="Raleway"/>
                <a:cs typeface="Raleway"/>
                <a:sym typeface="Raleway"/>
              </a:rPr>
              <a:t>1</a:t>
            </a:r>
            <a:endParaRPr b="0" i="0" sz="1600" u="none" cap="none" strike="noStrike">
              <a:solidFill>
                <a:schemeClr val="dk1"/>
              </a:solidFill>
              <a:latin typeface="Calibri"/>
              <a:ea typeface="Calibri"/>
              <a:cs typeface="Calibri"/>
              <a:sym typeface="Calibri"/>
            </a:endParaRPr>
          </a:p>
        </p:txBody>
      </p:sp>
      <p:sp>
        <p:nvSpPr>
          <p:cNvPr id="492" name="Google Shape;492;p40"/>
          <p:cNvSpPr/>
          <p:nvPr/>
        </p:nvSpPr>
        <p:spPr>
          <a:xfrm>
            <a:off x="1412602" y="2393975"/>
            <a:ext cx="1828500" cy="6510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Identification des compétences nécessaires</a:t>
            </a:r>
            <a:endParaRPr b="0" i="0" sz="1400" u="none" cap="none" strike="noStrike">
              <a:solidFill>
                <a:schemeClr val="dk1"/>
              </a:solidFill>
              <a:latin typeface="Calibri"/>
              <a:ea typeface="Calibri"/>
              <a:cs typeface="Calibri"/>
              <a:sym typeface="Calibri"/>
            </a:endParaRPr>
          </a:p>
        </p:txBody>
      </p:sp>
      <p:sp>
        <p:nvSpPr>
          <p:cNvPr id="493" name="Google Shape;493;p40"/>
          <p:cNvSpPr/>
          <p:nvPr/>
        </p:nvSpPr>
        <p:spPr>
          <a:xfrm>
            <a:off x="1412602" y="3183806"/>
            <a:ext cx="1828500" cy="1110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Déterminer les compétences requises pour développer, gérer et utiliser efficacement les SI en fonction des besoins de l'entreprise</a:t>
            </a:r>
            <a:endParaRPr b="0" i="0" sz="1100" u="none" cap="none" strike="noStrike">
              <a:solidFill>
                <a:schemeClr val="dk1"/>
              </a:solidFill>
              <a:latin typeface="Calibri"/>
              <a:ea typeface="Calibri"/>
              <a:cs typeface="Calibri"/>
              <a:sym typeface="Calibri"/>
            </a:endParaRPr>
          </a:p>
        </p:txBody>
      </p:sp>
      <p:sp>
        <p:nvSpPr>
          <p:cNvPr id="494" name="Google Shape;494;p40"/>
          <p:cNvSpPr/>
          <p:nvPr/>
        </p:nvSpPr>
        <p:spPr>
          <a:xfrm>
            <a:off x="4558048" y="1769046"/>
            <a:ext cx="27900" cy="486000"/>
          </a:xfrm>
          <a:prstGeom prst="rect">
            <a:avLst/>
          </a:prstGeom>
          <a:solidFill>
            <a:srgbClr val="C3C3D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95" name="Google Shape;495;p40"/>
          <p:cNvSpPr/>
          <p:nvPr/>
        </p:nvSpPr>
        <p:spPr>
          <a:xfrm>
            <a:off x="4415731" y="1612851"/>
            <a:ext cx="312300" cy="312300"/>
          </a:xfrm>
          <a:prstGeom prst="roundRect">
            <a:avLst>
              <a:gd fmla="val 20000" name="adj"/>
            </a:avLst>
          </a:prstGeom>
          <a:solidFill>
            <a:srgbClr val="E1E1EA"/>
          </a:solidFill>
          <a:ln cap="flat" cmpd="sng" w="138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496" name="Google Shape;496;p40"/>
          <p:cNvSpPr/>
          <p:nvPr/>
        </p:nvSpPr>
        <p:spPr>
          <a:xfrm>
            <a:off x="4517157" y="1638896"/>
            <a:ext cx="1095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rPr b="0" i="0" lang="fr" sz="1600" u="none" cap="none" strike="noStrike">
                <a:solidFill>
                  <a:srgbClr val="3C3939"/>
                </a:solidFill>
                <a:latin typeface="Raleway"/>
                <a:ea typeface="Raleway"/>
                <a:cs typeface="Raleway"/>
                <a:sym typeface="Raleway"/>
              </a:rPr>
              <a:t>2</a:t>
            </a:r>
            <a:endParaRPr b="0" i="0" sz="1600" u="none" cap="none" strike="noStrike">
              <a:solidFill>
                <a:schemeClr val="dk1"/>
              </a:solidFill>
              <a:latin typeface="Calibri"/>
              <a:ea typeface="Calibri"/>
              <a:cs typeface="Calibri"/>
              <a:sym typeface="Calibri"/>
            </a:endParaRPr>
          </a:p>
        </p:txBody>
      </p:sp>
      <p:sp>
        <p:nvSpPr>
          <p:cNvPr id="497" name="Google Shape;497;p40"/>
          <p:cNvSpPr/>
          <p:nvPr/>
        </p:nvSpPr>
        <p:spPr>
          <a:xfrm>
            <a:off x="3657674" y="2393975"/>
            <a:ext cx="18285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Recrutement et formation</a:t>
            </a:r>
            <a:endParaRPr b="0" i="0" sz="1400" u="none" cap="none" strike="noStrike">
              <a:solidFill>
                <a:schemeClr val="dk1"/>
              </a:solidFill>
              <a:latin typeface="Calibri"/>
              <a:ea typeface="Calibri"/>
              <a:cs typeface="Calibri"/>
              <a:sym typeface="Calibri"/>
            </a:endParaRPr>
          </a:p>
        </p:txBody>
      </p:sp>
      <p:sp>
        <p:nvSpPr>
          <p:cNvPr id="498" name="Google Shape;498;p40"/>
          <p:cNvSpPr/>
          <p:nvPr/>
        </p:nvSpPr>
        <p:spPr>
          <a:xfrm>
            <a:off x="3657674" y="2966814"/>
            <a:ext cx="1828500" cy="1110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Recruter, former et développer le personnel qualifié pour maintenir et améliorer les compétences humaines des SI</a:t>
            </a:r>
            <a:endParaRPr b="0" i="0" sz="1100" u="none" cap="none" strike="noStrike">
              <a:solidFill>
                <a:schemeClr val="dk1"/>
              </a:solidFill>
              <a:latin typeface="Calibri"/>
              <a:ea typeface="Calibri"/>
              <a:cs typeface="Calibri"/>
              <a:sym typeface="Calibri"/>
            </a:endParaRPr>
          </a:p>
        </p:txBody>
      </p:sp>
      <p:sp>
        <p:nvSpPr>
          <p:cNvPr id="499" name="Google Shape;499;p40"/>
          <p:cNvSpPr/>
          <p:nvPr/>
        </p:nvSpPr>
        <p:spPr>
          <a:xfrm>
            <a:off x="6803194" y="1769046"/>
            <a:ext cx="27900" cy="486000"/>
          </a:xfrm>
          <a:prstGeom prst="rect">
            <a:avLst/>
          </a:prstGeom>
          <a:solidFill>
            <a:srgbClr val="C3C3D5"/>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00" name="Google Shape;500;p40"/>
          <p:cNvSpPr/>
          <p:nvPr/>
        </p:nvSpPr>
        <p:spPr>
          <a:xfrm>
            <a:off x="6660877" y="1612851"/>
            <a:ext cx="312300" cy="312300"/>
          </a:xfrm>
          <a:prstGeom prst="roundRect">
            <a:avLst>
              <a:gd fmla="val 20000" name="adj"/>
            </a:avLst>
          </a:prstGeom>
          <a:solidFill>
            <a:srgbClr val="E1E1EA"/>
          </a:solidFill>
          <a:ln cap="flat" cmpd="sng" w="13800">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01" name="Google Shape;501;p40"/>
          <p:cNvSpPr/>
          <p:nvPr/>
        </p:nvSpPr>
        <p:spPr>
          <a:xfrm>
            <a:off x="6759923" y="1638896"/>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3C3939"/>
              </a:buClr>
              <a:buSzPts val="1600"/>
              <a:buFont typeface="Raleway"/>
              <a:buNone/>
            </a:pPr>
            <a:r>
              <a:rPr b="0" i="0" lang="fr" sz="1600" u="none" cap="none" strike="noStrike">
                <a:solidFill>
                  <a:srgbClr val="3C3939"/>
                </a:solidFill>
                <a:latin typeface="Raleway"/>
                <a:ea typeface="Raleway"/>
                <a:cs typeface="Raleway"/>
                <a:sym typeface="Raleway"/>
              </a:rPr>
              <a:t>3</a:t>
            </a:r>
            <a:endParaRPr b="0" i="0" sz="1600" u="none" cap="none" strike="noStrike">
              <a:solidFill>
                <a:schemeClr val="dk1"/>
              </a:solidFill>
              <a:latin typeface="Calibri"/>
              <a:ea typeface="Calibri"/>
              <a:cs typeface="Calibri"/>
              <a:sym typeface="Calibri"/>
            </a:endParaRPr>
          </a:p>
        </p:txBody>
      </p:sp>
      <p:sp>
        <p:nvSpPr>
          <p:cNvPr id="502" name="Google Shape;502;p40"/>
          <p:cNvSpPr/>
          <p:nvPr/>
        </p:nvSpPr>
        <p:spPr>
          <a:xfrm>
            <a:off x="5902821" y="2393975"/>
            <a:ext cx="18285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C3939"/>
              </a:buClr>
              <a:buSzPts val="1400"/>
              <a:buFont typeface="Raleway"/>
              <a:buNone/>
            </a:pPr>
            <a:r>
              <a:rPr b="0" i="0" lang="fr" sz="1400" u="none" cap="none" strike="noStrike">
                <a:solidFill>
                  <a:srgbClr val="3C3939"/>
                </a:solidFill>
                <a:latin typeface="Raleway"/>
                <a:ea typeface="Raleway"/>
                <a:cs typeface="Raleway"/>
                <a:sym typeface="Raleway"/>
              </a:rPr>
              <a:t>Rétention du personnel</a:t>
            </a:r>
            <a:endParaRPr b="0" i="0" sz="1400" u="none" cap="none" strike="noStrike">
              <a:solidFill>
                <a:schemeClr val="dk1"/>
              </a:solidFill>
              <a:latin typeface="Calibri"/>
              <a:ea typeface="Calibri"/>
              <a:cs typeface="Calibri"/>
              <a:sym typeface="Calibri"/>
            </a:endParaRPr>
          </a:p>
        </p:txBody>
      </p:sp>
      <p:sp>
        <p:nvSpPr>
          <p:cNvPr id="503" name="Google Shape;503;p40"/>
          <p:cNvSpPr/>
          <p:nvPr/>
        </p:nvSpPr>
        <p:spPr>
          <a:xfrm>
            <a:off x="5902821" y="2966814"/>
            <a:ext cx="18285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Offrir des avantages et des opportunités de carrière pour retenir le personnel qualifié dans l'entreprise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1"/>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10" name="Google Shape;510;p41"/>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11" name="Google Shape;511;p41"/>
          <p:cNvSpPr/>
          <p:nvPr/>
        </p:nvSpPr>
        <p:spPr>
          <a:xfrm>
            <a:off x="1273746" y="721444"/>
            <a:ext cx="63246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5. Gestion des partenariats stratégiques</a:t>
            </a:r>
            <a:endParaRPr b="0" i="0" sz="2700" u="none" cap="none" strike="noStrike">
              <a:solidFill>
                <a:schemeClr val="dk1"/>
              </a:solidFill>
              <a:latin typeface="Calibri"/>
              <a:ea typeface="Calibri"/>
              <a:cs typeface="Calibri"/>
              <a:sym typeface="Calibri"/>
            </a:endParaRPr>
          </a:p>
        </p:txBody>
      </p:sp>
      <p:sp>
        <p:nvSpPr>
          <p:cNvPr id="512" name="Google Shape;512;p41"/>
          <p:cNvSpPr/>
          <p:nvPr/>
        </p:nvSpPr>
        <p:spPr>
          <a:xfrm>
            <a:off x="1273746" y="1433141"/>
            <a:ext cx="6596400" cy="2988900"/>
          </a:xfrm>
          <a:prstGeom prst="roundRect">
            <a:avLst>
              <a:gd fmla="val 2091" name="adj"/>
            </a:avLst>
          </a:prstGeom>
          <a:noFill/>
          <a:ln cap="flat" cmpd="sng" w="13800">
            <a:solidFill>
              <a:srgbClr val="000000">
                <a:alpha val="7840"/>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13" name="Google Shape;513;p41"/>
          <p:cNvSpPr/>
          <p:nvPr/>
        </p:nvSpPr>
        <p:spPr>
          <a:xfrm>
            <a:off x="1282378" y="1441772"/>
            <a:ext cx="6579300" cy="10647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14" name="Google Shape;514;p41"/>
          <p:cNvSpPr/>
          <p:nvPr/>
        </p:nvSpPr>
        <p:spPr>
          <a:xfrm>
            <a:off x="1421234" y="1529804"/>
            <a:ext cx="30096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1" i="0" lang="fr" sz="1100" u="none" cap="none" strike="noStrike">
                <a:solidFill>
                  <a:srgbClr val="3C3939"/>
                </a:solidFill>
                <a:latin typeface="Roboto"/>
                <a:ea typeface="Roboto"/>
                <a:cs typeface="Roboto"/>
                <a:sym typeface="Roboto"/>
              </a:rPr>
              <a:t>Établissement de relations solides</a:t>
            </a:r>
            <a:endParaRPr b="0" i="0" sz="1100" u="none" cap="none" strike="noStrike">
              <a:solidFill>
                <a:schemeClr val="dk1"/>
              </a:solidFill>
              <a:latin typeface="Calibri"/>
              <a:ea typeface="Calibri"/>
              <a:cs typeface="Calibri"/>
              <a:sym typeface="Calibri"/>
            </a:endParaRPr>
          </a:p>
        </p:txBody>
      </p:sp>
      <p:sp>
        <p:nvSpPr>
          <p:cNvPr id="515" name="Google Shape;515;p41"/>
          <p:cNvSpPr/>
          <p:nvPr/>
        </p:nvSpPr>
        <p:spPr>
          <a:xfrm>
            <a:off x="4713238" y="1529804"/>
            <a:ext cx="30096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Négocier des contrats et des accords de service avec des fournisseurs de technologies, des prestataires de services et des partenaires externes</a:t>
            </a:r>
            <a:endParaRPr b="0" i="0" sz="1100" u="none" cap="none" strike="noStrike">
              <a:solidFill>
                <a:schemeClr val="dk1"/>
              </a:solidFill>
              <a:latin typeface="Calibri"/>
              <a:ea typeface="Calibri"/>
              <a:cs typeface="Calibri"/>
              <a:sym typeface="Calibri"/>
            </a:endParaRPr>
          </a:p>
        </p:txBody>
      </p:sp>
      <p:sp>
        <p:nvSpPr>
          <p:cNvPr id="516" name="Google Shape;516;p41"/>
          <p:cNvSpPr/>
          <p:nvPr/>
        </p:nvSpPr>
        <p:spPr>
          <a:xfrm>
            <a:off x="1282378" y="2506340"/>
            <a:ext cx="6579300" cy="842400"/>
          </a:xfrm>
          <a:prstGeom prst="rect">
            <a:avLst/>
          </a:prstGeom>
          <a:solidFill>
            <a:srgbClr val="000000">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17" name="Google Shape;517;p41"/>
          <p:cNvSpPr/>
          <p:nvPr/>
        </p:nvSpPr>
        <p:spPr>
          <a:xfrm>
            <a:off x="1421234" y="2594372"/>
            <a:ext cx="30096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1" i="0" lang="fr" sz="1100" u="none" cap="none" strike="noStrike">
                <a:solidFill>
                  <a:srgbClr val="3C3939"/>
                </a:solidFill>
                <a:latin typeface="Roboto"/>
                <a:ea typeface="Roboto"/>
                <a:cs typeface="Roboto"/>
                <a:sym typeface="Roboto"/>
              </a:rPr>
              <a:t>Surveillance de la prestation des services</a:t>
            </a:r>
            <a:endParaRPr b="0" i="0" sz="1100" u="none" cap="none" strike="noStrike">
              <a:solidFill>
                <a:schemeClr val="dk1"/>
              </a:solidFill>
              <a:latin typeface="Calibri"/>
              <a:ea typeface="Calibri"/>
              <a:cs typeface="Calibri"/>
              <a:sym typeface="Calibri"/>
            </a:endParaRPr>
          </a:p>
        </p:txBody>
      </p:sp>
      <p:sp>
        <p:nvSpPr>
          <p:cNvPr id="518" name="Google Shape;518;p41"/>
          <p:cNvSpPr/>
          <p:nvPr/>
        </p:nvSpPr>
        <p:spPr>
          <a:xfrm>
            <a:off x="4713238" y="2594372"/>
            <a:ext cx="30096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Surveiller la qualité des services fournis par les partenaires externes pour s'assurer qu'elle répond aux normes de l'entreprise</a:t>
            </a:r>
            <a:endParaRPr b="0" i="0" sz="1100" u="none" cap="none" strike="noStrike">
              <a:solidFill>
                <a:schemeClr val="dk1"/>
              </a:solidFill>
              <a:latin typeface="Calibri"/>
              <a:ea typeface="Calibri"/>
              <a:cs typeface="Calibri"/>
              <a:sym typeface="Calibri"/>
            </a:endParaRPr>
          </a:p>
        </p:txBody>
      </p:sp>
      <p:sp>
        <p:nvSpPr>
          <p:cNvPr id="519" name="Google Shape;519;p41"/>
          <p:cNvSpPr/>
          <p:nvPr/>
        </p:nvSpPr>
        <p:spPr>
          <a:xfrm>
            <a:off x="1282378" y="3348782"/>
            <a:ext cx="6579300" cy="10647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20" name="Google Shape;520;p41"/>
          <p:cNvSpPr/>
          <p:nvPr/>
        </p:nvSpPr>
        <p:spPr>
          <a:xfrm>
            <a:off x="1421234" y="3436814"/>
            <a:ext cx="30096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1" i="0" lang="fr" sz="1100" u="none" cap="none" strike="noStrike">
                <a:solidFill>
                  <a:srgbClr val="3C3939"/>
                </a:solidFill>
                <a:latin typeface="Roboto"/>
                <a:ea typeface="Roboto"/>
                <a:cs typeface="Roboto"/>
                <a:sym typeface="Roboto"/>
              </a:rPr>
              <a:t>Fournitures de ressources supplémentaires et d'expertise spécialisée</a:t>
            </a:r>
            <a:endParaRPr b="0" i="0" sz="1100" u="none" cap="none" strike="noStrike">
              <a:solidFill>
                <a:schemeClr val="dk1"/>
              </a:solidFill>
              <a:latin typeface="Calibri"/>
              <a:ea typeface="Calibri"/>
              <a:cs typeface="Calibri"/>
              <a:sym typeface="Calibri"/>
            </a:endParaRPr>
          </a:p>
        </p:txBody>
      </p:sp>
      <p:sp>
        <p:nvSpPr>
          <p:cNvPr id="521" name="Google Shape;521;p41"/>
          <p:cNvSpPr/>
          <p:nvPr/>
        </p:nvSpPr>
        <p:spPr>
          <a:xfrm>
            <a:off x="4713238" y="3436814"/>
            <a:ext cx="30096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Avoir accès à des ressources supplémentaires, une expertise spécialisée et des technologies de pointe, qui renforcent la capacité des SI à répondre aux besoins de l'entreprise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2"/>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28" name="Google Shape;528;p42"/>
          <p:cNvSpPr/>
          <p:nvPr/>
        </p:nvSpPr>
        <p:spPr>
          <a:xfrm>
            <a:off x="0" y="0"/>
            <a:ext cx="9144000" cy="5482800"/>
          </a:xfrm>
          <a:prstGeom prst="rect">
            <a:avLst/>
          </a:prstGeom>
          <a:solidFill>
            <a:srgbClr val="FFFFFF">
              <a:alpha val="74900"/>
            </a:srgbClr>
          </a:solidFill>
          <a:ln cap="flat" cmpd="sng" w="962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29" name="Google Shape;529;p42"/>
          <p:cNvSpPr/>
          <p:nvPr/>
        </p:nvSpPr>
        <p:spPr>
          <a:xfrm>
            <a:off x="2263224" y="267300"/>
            <a:ext cx="4617600" cy="303900"/>
          </a:xfrm>
          <a:prstGeom prst="rect">
            <a:avLst/>
          </a:prstGeom>
          <a:noFill/>
          <a:ln>
            <a:noFill/>
          </a:ln>
        </p:spPr>
        <p:txBody>
          <a:bodyPr anchorCtr="0" anchor="t" bIns="28575" lIns="57150" spcFirstLastPara="1" rIns="57150" wrap="square" tIns="28575">
            <a:noAutofit/>
          </a:bodyPr>
          <a:lstStyle/>
          <a:p>
            <a:pPr indent="0" lvl="0" marL="0" marR="0" rtl="0" algn="l">
              <a:lnSpc>
                <a:spcPct val="124983"/>
              </a:lnSpc>
              <a:spcBef>
                <a:spcPts val="0"/>
              </a:spcBef>
              <a:spcAft>
                <a:spcPts val="0"/>
              </a:spcAft>
              <a:buClr>
                <a:srgbClr val="1B1B27"/>
              </a:buClr>
              <a:buSzPts val="1900"/>
              <a:buFont typeface="Raleway"/>
              <a:buNone/>
            </a:pPr>
            <a:r>
              <a:rPr b="0" i="0" lang="fr" sz="1900" u="none" cap="none" strike="noStrike">
                <a:solidFill>
                  <a:srgbClr val="1B1B27"/>
                </a:solidFill>
                <a:latin typeface="Raleway"/>
                <a:ea typeface="Raleway"/>
                <a:cs typeface="Raleway"/>
                <a:sym typeface="Raleway"/>
              </a:rPr>
              <a:t>6. Planification de la continuité des SI</a:t>
            </a:r>
            <a:endParaRPr b="0" i="0" sz="1900" u="none" cap="none" strike="noStrike">
              <a:solidFill>
                <a:schemeClr val="dk1"/>
              </a:solidFill>
              <a:latin typeface="Calibri"/>
              <a:ea typeface="Calibri"/>
              <a:cs typeface="Calibri"/>
              <a:sym typeface="Calibri"/>
            </a:endParaRPr>
          </a:p>
        </p:txBody>
      </p:sp>
      <p:sp>
        <p:nvSpPr>
          <p:cNvPr id="530" name="Google Shape;530;p42"/>
          <p:cNvSpPr/>
          <p:nvPr/>
        </p:nvSpPr>
        <p:spPr>
          <a:xfrm>
            <a:off x="2263229" y="792733"/>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31" name="Google Shape;531;p42"/>
          <p:cNvSpPr/>
          <p:nvPr/>
        </p:nvSpPr>
        <p:spPr>
          <a:xfrm>
            <a:off x="2341588" y="810890"/>
            <a:ext cx="618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1</a:t>
            </a:r>
            <a:endParaRPr b="0" i="0" sz="1100" u="none" cap="none" strike="noStrike">
              <a:solidFill>
                <a:schemeClr val="dk1"/>
              </a:solidFill>
              <a:latin typeface="Calibri"/>
              <a:ea typeface="Calibri"/>
              <a:cs typeface="Calibri"/>
              <a:sym typeface="Calibri"/>
            </a:endParaRPr>
          </a:p>
        </p:txBody>
      </p:sp>
      <p:sp>
        <p:nvSpPr>
          <p:cNvPr id="532" name="Google Shape;532;p42"/>
          <p:cNvSpPr/>
          <p:nvPr/>
        </p:nvSpPr>
        <p:spPr>
          <a:xfrm>
            <a:off x="2579117" y="826145"/>
            <a:ext cx="1158600" cy="4557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Sauvegarde et récupération des données</a:t>
            </a:r>
            <a:endParaRPr b="0" i="0" sz="1000" u="none" cap="none" strike="noStrike">
              <a:solidFill>
                <a:schemeClr val="dk1"/>
              </a:solidFill>
              <a:latin typeface="Calibri"/>
              <a:ea typeface="Calibri"/>
              <a:cs typeface="Calibri"/>
              <a:sym typeface="Calibri"/>
            </a:endParaRPr>
          </a:p>
        </p:txBody>
      </p:sp>
      <p:sp>
        <p:nvSpPr>
          <p:cNvPr id="533" name="Google Shape;533;p42"/>
          <p:cNvSpPr/>
          <p:nvPr/>
        </p:nvSpPr>
        <p:spPr>
          <a:xfrm>
            <a:off x="2579117" y="1378967"/>
            <a:ext cx="1158600" cy="1088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Planifier et mettre en place des stratégies de sauvegarde et de récupération des données pour garantir leur disponibilité en cas de perturbation</a:t>
            </a:r>
            <a:endParaRPr b="0" i="0" sz="800" u="none" cap="none" strike="noStrike">
              <a:solidFill>
                <a:schemeClr val="dk1"/>
              </a:solidFill>
              <a:latin typeface="Calibri"/>
              <a:ea typeface="Calibri"/>
              <a:cs typeface="Calibri"/>
              <a:sym typeface="Calibri"/>
            </a:endParaRPr>
          </a:p>
        </p:txBody>
      </p:sp>
      <p:sp>
        <p:nvSpPr>
          <p:cNvPr id="534" name="Google Shape;534;p42"/>
          <p:cNvSpPr/>
          <p:nvPr/>
        </p:nvSpPr>
        <p:spPr>
          <a:xfrm>
            <a:off x="3834780" y="792733"/>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35" name="Google Shape;535;p42"/>
          <p:cNvSpPr/>
          <p:nvPr/>
        </p:nvSpPr>
        <p:spPr>
          <a:xfrm>
            <a:off x="3905994" y="810890"/>
            <a:ext cx="762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2</a:t>
            </a:r>
            <a:endParaRPr b="0" i="0" sz="1100" u="none" cap="none" strike="noStrike">
              <a:solidFill>
                <a:schemeClr val="dk1"/>
              </a:solidFill>
              <a:latin typeface="Calibri"/>
              <a:ea typeface="Calibri"/>
              <a:cs typeface="Calibri"/>
              <a:sym typeface="Calibri"/>
            </a:endParaRPr>
          </a:p>
        </p:txBody>
      </p:sp>
      <p:sp>
        <p:nvSpPr>
          <p:cNvPr id="536" name="Google Shape;536;p42"/>
          <p:cNvSpPr/>
          <p:nvPr/>
        </p:nvSpPr>
        <p:spPr>
          <a:xfrm>
            <a:off x="4150668" y="826145"/>
            <a:ext cx="1158600" cy="4557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Planification de la reprise après sinistre</a:t>
            </a:r>
            <a:endParaRPr b="0" i="0" sz="1000" u="none" cap="none" strike="noStrike">
              <a:solidFill>
                <a:schemeClr val="dk1"/>
              </a:solidFill>
              <a:latin typeface="Calibri"/>
              <a:ea typeface="Calibri"/>
              <a:cs typeface="Calibri"/>
              <a:sym typeface="Calibri"/>
            </a:endParaRPr>
          </a:p>
        </p:txBody>
      </p:sp>
      <p:sp>
        <p:nvSpPr>
          <p:cNvPr id="537" name="Google Shape;537;p42"/>
          <p:cNvSpPr/>
          <p:nvPr/>
        </p:nvSpPr>
        <p:spPr>
          <a:xfrm>
            <a:off x="4150668" y="1378967"/>
            <a:ext cx="1158600" cy="9327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Planifier et mettre en place des plans de reprise pour assurer la continuité des activités en cas de perturbation importante des SI</a:t>
            </a:r>
            <a:endParaRPr b="0" i="0" sz="800" u="none" cap="none" strike="noStrike">
              <a:solidFill>
                <a:schemeClr val="dk1"/>
              </a:solidFill>
              <a:latin typeface="Calibri"/>
              <a:ea typeface="Calibri"/>
              <a:cs typeface="Calibri"/>
              <a:sym typeface="Calibri"/>
            </a:endParaRPr>
          </a:p>
        </p:txBody>
      </p:sp>
      <p:sp>
        <p:nvSpPr>
          <p:cNvPr id="538" name="Google Shape;538;p42"/>
          <p:cNvSpPr/>
          <p:nvPr/>
        </p:nvSpPr>
        <p:spPr>
          <a:xfrm>
            <a:off x="5406331" y="792733"/>
            <a:ext cx="218700" cy="218700"/>
          </a:xfrm>
          <a:prstGeom prst="roundRect">
            <a:avLst>
              <a:gd fmla="val 20002" name="adj"/>
            </a:avLst>
          </a:prstGeom>
          <a:solidFill>
            <a:srgbClr val="E1E1EA"/>
          </a:solidFill>
          <a:ln cap="flat" cmpd="sng" w="9625">
            <a:solidFill>
              <a:srgbClr val="C3C3D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39" name="Google Shape;539;p42"/>
          <p:cNvSpPr/>
          <p:nvPr/>
        </p:nvSpPr>
        <p:spPr>
          <a:xfrm>
            <a:off x="5475164" y="810890"/>
            <a:ext cx="810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3C3939"/>
              </a:buClr>
              <a:buSzPts val="1100"/>
              <a:buFont typeface="Raleway"/>
              <a:buNone/>
            </a:pPr>
            <a:r>
              <a:rPr b="0" i="0" lang="fr" sz="1100" u="none" cap="none" strike="noStrike">
                <a:solidFill>
                  <a:srgbClr val="3C3939"/>
                </a:solidFill>
                <a:latin typeface="Raleway"/>
                <a:ea typeface="Raleway"/>
                <a:cs typeface="Raleway"/>
                <a:sym typeface="Raleway"/>
              </a:rPr>
              <a:t>3</a:t>
            </a:r>
            <a:endParaRPr b="0" i="0" sz="1100" u="none" cap="none" strike="noStrike">
              <a:solidFill>
                <a:schemeClr val="dk1"/>
              </a:solidFill>
              <a:latin typeface="Calibri"/>
              <a:ea typeface="Calibri"/>
              <a:cs typeface="Calibri"/>
              <a:sym typeface="Calibri"/>
            </a:endParaRPr>
          </a:p>
        </p:txBody>
      </p:sp>
      <p:sp>
        <p:nvSpPr>
          <p:cNvPr id="540" name="Google Shape;540;p42"/>
          <p:cNvSpPr/>
          <p:nvPr/>
        </p:nvSpPr>
        <p:spPr>
          <a:xfrm>
            <a:off x="5722218" y="826145"/>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3C3939"/>
              </a:buClr>
              <a:buSzPts val="1000"/>
              <a:buFont typeface="Raleway"/>
              <a:buNone/>
            </a:pPr>
            <a:r>
              <a:rPr b="0" i="0" lang="fr" sz="1000" u="none" cap="none" strike="noStrike">
                <a:solidFill>
                  <a:srgbClr val="3C3939"/>
                </a:solidFill>
                <a:latin typeface="Raleway"/>
                <a:ea typeface="Raleway"/>
                <a:cs typeface="Raleway"/>
                <a:sym typeface="Raleway"/>
              </a:rPr>
              <a:t>Tests réguliers</a:t>
            </a:r>
            <a:endParaRPr b="0" i="0" sz="1000" u="none" cap="none" strike="noStrike">
              <a:solidFill>
                <a:schemeClr val="dk1"/>
              </a:solidFill>
              <a:latin typeface="Calibri"/>
              <a:ea typeface="Calibri"/>
              <a:cs typeface="Calibri"/>
              <a:sym typeface="Calibri"/>
            </a:endParaRPr>
          </a:p>
        </p:txBody>
      </p:sp>
      <p:sp>
        <p:nvSpPr>
          <p:cNvPr id="541" name="Google Shape;541;p42"/>
          <p:cNvSpPr/>
          <p:nvPr/>
        </p:nvSpPr>
        <p:spPr>
          <a:xfrm>
            <a:off x="5722218" y="1075209"/>
            <a:ext cx="1158600" cy="9327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3C3939"/>
              </a:buClr>
              <a:buSzPts val="800"/>
              <a:buFont typeface="Roboto"/>
              <a:buNone/>
            </a:pPr>
            <a:r>
              <a:rPr b="0" i="0" lang="fr" sz="800" u="none" cap="none" strike="noStrike">
                <a:solidFill>
                  <a:srgbClr val="3C3939"/>
                </a:solidFill>
                <a:latin typeface="Roboto"/>
                <a:ea typeface="Roboto"/>
                <a:cs typeface="Roboto"/>
                <a:sym typeface="Roboto"/>
              </a:rPr>
              <a:t>S'assurer de la résilience des SI en effectuant des tests réguliers pour identifier les vulnérabilités et mettre en place des mesures correctives</a:t>
            </a:r>
            <a:endParaRPr b="0" i="0" sz="800" u="none" cap="none" strike="noStrike">
              <a:solidFill>
                <a:schemeClr val="dk1"/>
              </a:solidFill>
              <a:latin typeface="Calibri"/>
              <a:ea typeface="Calibri"/>
              <a:cs typeface="Calibri"/>
              <a:sym typeface="Calibri"/>
            </a:endParaRPr>
          </a:p>
        </p:txBody>
      </p:sp>
      <p:pic>
        <p:nvPicPr>
          <p:cNvPr descr="preencoded.png" id="542" name="Google Shape;542;p42"/>
          <p:cNvPicPr preferRelativeResize="0"/>
          <p:nvPr/>
        </p:nvPicPr>
        <p:blipFill rotWithShape="1">
          <a:blip r:embed="rId3">
            <a:alphaModFix/>
          </a:blip>
          <a:srcRect b="0" l="0" r="0" t="0"/>
          <a:stretch/>
        </p:blipFill>
        <p:spPr>
          <a:xfrm>
            <a:off x="2263229" y="2576438"/>
            <a:ext cx="4617542" cy="26390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3"/>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49" name="Google Shape;549;p43"/>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50" name="Google Shape;550;p43"/>
          <p:cNvSpPr/>
          <p:nvPr/>
        </p:nvSpPr>
        <p:spPr>
          <a:xfrm>
            <a:off x="1273746" y="886495"/>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7. Avantages de la gestion efficace des ressources SI</a:t>
            </a:r>
            <a:endParaRPr b="0" i="0" sz="2700" u="none" cap="none" strike="noStrike">
              <a:solidFill>
                <a:schemeClr val="dk1"/>
              </a:solidFill>
              <a:latin typeface="Calibri"/>
              <a:ea typeface="Calibri"/>
              <a:cs typeface="Calibri"/>
              <a:sym typeface="Calibri"/>
            </a:endParaRPr>
          </a:p>
        </p:txBody>
      </p:sp>
      <p:sp>
        <p:nvSpPr>
          <p:cNvPr id="551" name="Google Shape;551;p43"/>
          <p:cNvSpPr/>
          <p:nvPr/>
        </p:nvSpPr>
        <p:spPr>
          <a:xfrm>
            <a:off x="1273746" y="2101602"/>
            <a:ext cx="1395000" cy="7809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1B1B27"/>
              </a:buClr>
              <a:buSzPts val="1600"/>
              <a:buFont typeface="Raleway"/>
              <a:buNone/>
            </a:pPr>
            <a:r>
              <a:rPr b="0" i="0" lang="fr" sz="1600" u="none" cap="none" strike="noStrike">
                <a:solidFill>
                  <a:srgbClr val="1B1B27"/>
                </a:solidFill>
                <a:latin typeface="Raleway"/>
                <a:ea typeface="Raleway"/>
                <a:cs typeface="Raleway"/>
                <a:sym typeface="Raleway"/>
              </a:rPr>
              <a:t>Utilisation optimale des ressources</a:t>
            </a:r>
            <a:endParaRPr b="0" i="0" sz="1600" u="none" cap="none" strike="noStrike">
              <a:solidFill>
                <a:schemeClr val="dk1"/>
              </a:solidFill>
              <a:latin typeface="Calibri"/>
              <a:ea typeface="Calibri"/>
              <a:cs typeface="Calibri"/>
              <a:sym typeface="Calibri"/>
            </a:endParaRPr>
          </a:p>
        </p:txBody>
      </p:sp>
      <p:sp>
        <p:nvSpPr>
          <p:cNvPr id="552" name="Google Shape;552;p43"/>
          <p:cNvSpPr/>
          <p:nvPr/>
        </p:nvSpPr>
        <p:spPr>
          <a:xfrm>
            <a:off x="1273746" y="3021360"/>
            <a:ext cx="13950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Assurer l'utilisation optimale des ressources financières, humaines et technologiques</a:t>
            </a:r>
            <a:endParaRPr b="0" i="0" sz="1100" u="none" cap="none" strike="noStrike">
              <a:solidFill>
                <a:schemeClr val="dk1"/>
              </a:solidFill>
              <a:latin typeface="Calibri"/>
              <a:ea typeface="Calibri"/>
              <a:cs typeface="Calibri"/>
              <a:sym typeface="Calibri"/>
            </a:endParaRPr>
          </a:p>
        </p:txBody>
      </p:sp>
      <p:sp>
        <p:nvSpPr>
          <p:cNvPr id="553" name="Google Shape;553;p43"/>
          <p:cNvSpPr/>
          <p:nvPr/>
        </p:nvSpPr>
        <p:spPr>
          <a:xfrm>
            <a:off x="3012281" y="2101602"/>
            <a:ext cx="1395000" cy="5208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1B1B27"/>
              </a:buClr>
              <a:buSzPts val="1600"/>
              <a:buFont typeface="Raleway"/>
              <a:buNone/>
            </a:pPr>
            <a:r>
              <a:rPr b="0" i="0" lang="fr" sz="1600" u="none" cap="none" strike="noStrike">
                <a:solidFill>
                  <a:srgbClr val="1B1B27"/>
                </a:solidFill>
                <a:latin typeface="Raleway"/>
                <a:ea typeface="Raleway"/>
                <a:cs typeface="Raleway"/>
                <a:sym typeface="Raleway"/>
              </a:rPr>
              <a:t>Maîtrise des coûts</a:t>
            </a:r>
            <a:endParaRPr b="0" i="0" sz="1600" u="none" cap="none" strike="noStrike">
              <a:solidFill>
                <a:schemeClr val="dk1"/>
              </a:solidFill>
              <a:latin typeface="Calibri"/>
              <a:ea typeface="Calibri"/>
              <a:cs typeface="Calibri"/>
              <a:sym typeface="Calibri"/>
            </a:endParaRPr>
          </a:p>
        </p:txBody>
      </p:sp>
      <p:sp>
        <p:nvSpPr>
          <p:cNvPr id="554" name="Google Shape;554;p43"/>
          <p:cNvSpPr/>
          <p:nvPr/>
        </p:nvSpPr>
        <p:spPr>
          <a:xfrm>
            <a:off x="3012281" y="2761059"/>
            <a:ext cx="13950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Contrôler les coûts et les dépenses liés aux projets SI</a:t>
            </a:r>
            <a:endParaRPr b="0" i="0" sz="1100" u="none" cap="none" strike="noStrike">
              <a:solidFill>
                <a:schemeClr val="dk1"/>
              </a:solidFill>
              <a:latin typeface="Calibri"/>
              <a:ea typeface="Calibri"/>
              <a:cs typeface="Calibri"/>
              <a:sym typeface="Calibri"/>
            </a:endParaRPr>
          </a:p>
        </p:txBody>
      </p:sp>
      <p:sp>
        <p:nvSpPr>
          <p:cNvPr id="555" name="Google Shape;555;p43"/>
          <p:cNvSpPr/>
          <p:nvPr/>
        </p:nvSpPr>
        <p:spPr>
          <a:xfrm>
            <a:off x="4750817" y="2101602"/>
            <a:ext cx="13950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1B1B27"/>
              </a:buClr>
              <a:buSzPts val="1600"/>
              <a:buFont typeface="Raleway"/>
              <a:buNone/>
            </a:pPr>
            <a:r>
              <a:rPr b="0" i="0" lang="fr" sz="1600" u="none" cap="none" strike="noStrike">
                <a:solidFill>
                  <a:srgbClr val="1B1B27"/>
                </a:solidFill>
                <a:latin typeface="Raleway"/>
                <a:ea typeface="Raleway"/>
                <a:cs typeface="Raleway"/>
                <a:sym typeface="Raleway"/>
              </a:rPr>
              <a:t>Agilité accrue</a:t>
            </a:r>
            <a:endParaRPr b="0" i="0" sz="1600" u="none" cap="none" strike="noStrike">
              <a:solidFill>
                <a:schemeClr val="dk1"/>
              </a:solidFill>
              <a:latin typeface="Calibri"/>
              <a:ea typeface="Calibri"/>
              <a:cs typeface="Calibri"/>
              <a:sym typeface="Calibri"/>
            </a:endParaRPr>
          </a:p>
        </p:txBody>
      </p:sp>
      <p:sp>
        <p:nvSpPr>
          <p:cNvPr id="556" name="Google Shape;556;p43"/>
          <p:cNvSpPr/>
          <p:nvPr/>
        </p:nvSpPr>
        <p:spPr>
          <a:xfrm>
            <a:off x="4750817" y="2500759"/>
            <a:ext cx="1395000" cy="1554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Pouvoir réagir rapidement aux changements de l'environnement de l'entreprise grâce à une infrastructure SI flexible et évolutive</a:t>
            </a:r>
            <a:endParaRPr b="0" i="0" sz="1100" u="none" cap="none" strike="noStrike">
              <a:solidFill>
                <a:schemeClr val="dk1"/>
              </a:solidFill>
              <a:latin typeface="Calibri"/>
              <a:ea typeface="Calibri"/>
              <a:cs typeface="Calibri"/>
              <a:sym typeface="Calibri"/>
            </a:endParaRPr>
          </a:p>
        </p:txBody>
      </p:sp>
      <p:sp>
        <p:nvSpPr>
          <p:cNvPr id="557" name="Google Shape;557;p43"/>
          <p:cNvSpPr/>
          <p:nvPr/>
        </p:nvSpPr>
        <p:spPr>
          <a:xfrm>
            <a:off x="6489352" y="2101602"/>
            <a:ext cx="1395000" cy="5208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1B1B27"/>
              </a:buClr>
              <a:buSzPts val="1600"/>
              <a:buFont typeface="Raleway"/>
              <a:buNone/>
            </a:pPr>
            <a:r>
              <a:rPr b="0" i="0" lang="fr" sz="1600" u="none" cap="none" strike="noStrike">
                <a:solidFill>
                  <a:srgbClr val="1B1B27"/>
                </a:solidFill>
                <a:latin typeface="Raleway"/>
                <a:ea typeface="Raleway"/>
                <a:cs typeface="Raleway"/>
                <a:sym typeface="Raleway"/>
              </a:rPr>
              <a:t>Évolutivité des SI</a:t>
            </a:r>
            <a:endParaRPr b="0" i="0" sz="1600" u="none" cap="none" strike="noStrike">
              <a:solidFill>
                <a:schemeClr val="dk1"/>
              </a:solidFill>
              <a:latin typeface="Calibri"/>
              <a:ea typeface="Calibri"/>
              <a:cs typeface="Calibri"/>
              <a:sym typeface="Calibri"/>
            </a:endParaRPr>
          </a:p>
        </p:txBody>
      </p:sp>
      <p:sp>
        <p:nvSpPr>
          <p:cNvPr id="558" name="Google Shape;558;p43"/>
          <p:cNvSpPr/>
          <p:nvPr/>
        </p:nvSpPr>
        <p:spPr>
          <a:xfrm>
            <a:off x="6489352" y="2761059"/>
            <a:ext cx="13950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Pouvoir adapter les SI pour accompagner la croissance et les changements de l'entreprise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4" name="Google Shape;154;p17"/>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55" name="Google Shape;155;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6" name="Google Shape;156;p17"/>
          <p:cNvSpPr/>
          <p:nvPr/>
        </p:nvSpPr>
        <p:spPr>
          <a:xfrm>
            <a:off x="0" y="0"/>
            <a:ext cx="9144000" cy="5143500"/>
          </a:xfrm>
          <a:prstGeom prst="rect">
            <a:avLst/>
          </a:prstGeom>
          <a:solidFill>
            <a:srgbClr val="FFFFFF">
              <a:alpha val="8471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7" name="Google Shape;157;p17"/>
          <p:cNvSpPr/>
          <p:nvPr/>
        </p:nvSpPr>
        <p:spPr>
          <a:xfrm>
            <a:off x="1273746" y="1589336"/>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1. Intégrer les SI dans la stratégie industrielle</a:t>
            </a:r>
            <a:endParaRPr b="0" i="0" sz="2700" u="none" cap="none" strike="noStrike">
              <a:solidFill>
                <a:schemeClr val="dk1"/>
              </a:solidFill>
              <a:latin typeface="Calibri"/>
              <a:ea typeface="Calibri"/>
              <a:cs typeface="Calibri"/>
              <a:sym typeface="Calibri"/>
            </a:endParaRPr>
          </a:p>
        </p:txBody>
      </p:sp>
      <p:sp>
        <p:nvSpPr>
          <p:cNvPr id="158" name="Google Shape;158;p17"/>
          <p:cNvSpPr/>
          <p:nvPr/>
        </p:nvSpPr>
        <p:spPr>
          <a:xfrm>
            <a:off x="1273746" y="2665586"/>
            <a:ext cx="6596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Les systèmes d'information (SI) sont de plus en plus importants dans la stratégie industrielle. Ils permettent de collecter des données et des informations en temps réel pour aider les entreprises à prendre des décisions plus éclairées. En intégrant les SI dans la stratégie industrielle, les entreprises peuvent améliorer leur efficacité opérationnelle, leur productivité et leur rentabilité.</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4"/>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65" name="Google Shape;565;p44"/>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66" name="Google Shape;566;p44"/>
          <p:cNvSpPr/>
          <p:nvPr/>
        </p:nvSpPr>
        <p:spPr>
          <a:xfrm>
            <a:off x="520749" y="1395041"/>
            <a:ext cx="2777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8. Conclusion</a:t>
            </a:r>
            <a:endParaRPr b="0" i="0" sz="2700" u="none" cap="none" strike="noStrike">
              <a:solidFill>
                <a:schemeClr val="dk1"/>
              </a:solidFill>
              <a:latin typeface="Calibri"/>
              <a:ea typeface="Calibri"/>
              <a:cs typeface="Calibri"/>
              <a:sym typeface="Calibri"/>
            </a:endParaRPr>
          </a:p>
        </p:txBody>
      </p:sp>
      <p:sp>
        <p:nvSpPr>
          <p:cNvPr id="567" name="Google Shape;567;p44"/>
          <p:cNvSpPr/>
          <p:nvPr/>
        </p:nvSpPr>
        <p:spPr>
          <a:xfrm>
            <a:off x="520749" y="2037308"/>
            <a:ext cx="4673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En planifiant et en gérant efficacement les ressources des systèmes d'informations, les entreprises peuvent s'assurer que leurs SI sont capables de répondre aux besoins opérationnels, stratégiques et technologiques de l'entreprise.</a:t>
            </a:r>
            <a:endParaRPr b="0" i="0" sz="1100" u="none" cap="none" strike="noStrike">
              <a:solidFill>
                <a:schemeClr val="dk1"/>
              </a:solidFill>
              <a:latin typeface="Calibri"/>
              <a:ea typeface="Calibri"/>
              <a:cs typeface="Calibri"/>
              <a:sym typeface="Calibri"/>
            </a:endParaRPr>
          </a:p>
        </p:txBody>
      </p:sp>
      <p:sp>
        <p:nvSpPr>
          <p:cNvPr id="568" name="Google Shape;568;p44"/>
          <p:cNvSpPr/>
          <p:nvPr/>
        </p:nvSpPr>
        <p:spPr>
          <a:xfrm>
            <a:off x="520749" y="3082007"/>
            <a:ext cx="4673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Cela permet une utilisation optimale des ressources, une maîtrise des coûts, une agilité accrue et une évolutivité des SI pour accompagner la croissance et les changements de l'entreprise.</a:t>
            </a:r>
            <a:endParaRPr b="0" i="0" sz="1100" u="none" cap="none" strike="noStrike">
              <a:solidFill>
                <a:schemeClr val="dk1"/>
              </a:solidFill>
              <a:latin typeface="Calibri"/>
              <a:ea typeface="Calibri"/>
              <a:cs typeface="Calibri"/>
              <a:sym typeface="Calibri"/>
            </a:endParaRPr>
          </a:p>
        </p:txBody>
      </p:sp>
      <p:pic>
        <p:nvPicPr>
          <p:cNvPr descr="preencoded.png" id="569" name="Google Shape;569;p44"/>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5"/>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76" name="Google Shape;576;p45"/>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77" name="Google Shape;577;p45"/>
          <p:cNvSpPr/>
          <p:nvPr/>
        </p:nvSpPr>
        <p:spPr>
          <a:xfrm>
            <a:off x="3949749" y="403994"/>
            <a:ext cx="4673400" cy="15624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1B1B27"/>
              </a:buClr>
              <a:buSzPts val="3300"/>
              <a:buFont typeface="Raleway"/>
              <a:buNone/>
            </a:pPr>
            <a:r>
              <a:rPr b="0" i="0" lang="fr" sz="3300" u="none" cap="none" strike="noStrike">
                <a:solidFill>
                  <a:srgbClr val="1B1B27"/>
                </a:solidFill>
                <a:latin typeface="Raleway"/>
                <a:ea typeface="Raleway"/>
                <a:cs typeface="Raleway"/>
                <a:sym typeface="Raleway"/>
              </a:rPr>
              <a:t>L'évaluation des performances des systèmes d'informations</a:t>
            </a:r>
            <a:endParaRPr b="0" i="0" sz="3300" u="none" cap="none" strike="noStrike">
              <a:solidFill>
                <a:schemeClr val="dk1"/>
              </a:solidFill>
              <a:latin typeface="Calibri"/>
              <a:ea typeface="Calibri"/>
              <a:cs typeface="Calibri"/>
              <a:sym typeface="Calibri"/>
            </a:endParaRPr>
          </a:p>
        </p:txBody>
      </p:sp>
      <p:sp>
        <p:nvSpPr>
          <p:cNvPr id="578" name="Google Shape;578;p45"/>
          <p:cNvSpPr/>
          <p:nvPr/>
        </p:nvSpPr>
        <p:spPr>
          <a:xfrm>
            <a:off x="3949749" y="3012728"/>
            <a:ext cx="4673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L'évaluation régulière des performances des systèmes d'informations permet aux entreprises d'assurer l'alignement des SI sur leur stratégie et de garantir leurs contributions aux opérations et à la croissance de l'entreprise. Voici les éléments clés de l'évaluation des performances des SI.</a:t>
            </a:r>
            <a:endParaRPr b="0" i="0" sz="1100" u="none" cap="none" strike="noStrike">
              <a:solidFill>
                <a:schemeClr val="dk1"/>
              </a:solidFill>
              <a:latin typeface="Calibri"/>
              <a:ea typeface="Calibri"/>
              <a:cs typeface="Calibri"/>
              <a:sym typeface="Calibri"/>
            </a:endParaRPr>
          </a:p>
        </p:txBody>
      </p:sp>
      <p:pic>
        <p:nvPicPr>
          <p:cNvPr descr="preencoded.png" id="579" name="Google Shape;579;p45"/>
          <p:cNvPicPr preferRelativeResize="0"/>
          <p:nvPr/>
        </p:nvPicPr>
        <p:blipFill rotWithShape="1">
          <a:blip r:embed="rId3">
            <a:alphaModFix/>
          </a:blip>
          <a:srcRect b="0" l="0" r="0" t="0"/>
          <a:stretch/>
        </p:blipFill>
        <p:spPr>
          <a:xfrm>
            <a:off x="0" y="0"/>
            <a:ext cx="3429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6"/>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Cours  </a:t>
            </a:r>
            <a:endParaRPr/>
          </a:p>
          <a:p>
            <a:pPr indent="0" lvl="0" marL="0" rtl="0" algn="l">
              <a:spcBef>
                <a:spcPts val="0"/>
              </a:spcBef>
              <a:spcAft>
                <a:spcPts val="0"/>
              </a:spcAft>
              <a:buNone/>
            </a:pPr>
            <a:r>
              <a:rPr lang="fr"/>
              <a:t>Monitoring et logging de services Web </a:t>
            </a:r>
            <a:endParaRPr/>
          </a:p>
        </p:txBody>
      </p:sp>
      <p:sp>
        <p:nvSpPr>
          <p:cNvPr id="585" name="Google Shape;585;p46"/>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7"/>
          <p:cNvSpPr/>
          <p:nvPr/>
        </p:nvSpPr>
        <p:spPr>
          <a:xfrm>
            <a:off x="848125" y="1553350"/>
            <a:ext cx="7458000" cy="740700"/>
          </a:xfrm>
          <a:prstGeom prst="flowChartAlternateProcess">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Thèmes abordés</a:t>
            </a:r>
            <a:endParaRPr b="1">
              <a:latin typeface="Lato"/>
              <a:ea typeface="Lato"/>
              <a:cs typeface="Lato"/>
              <a:sym typeface="Lato"/>
            </a:endParaRPr>
          </a:p>
        </p:txBody>
      </p:sp>
      <p:sp>
        <p:nvSpPr>
          <p:cNvPr id="591" name="Google Shape;591;p47"/>
          <p:cNvSpPr/>
          <p:nvPr/>
        </p:nvSpPr>
        <p:spPr>
          <a:xfrm>
            <a:off x="837875" y="2602625"/>
            <a:ext cx="7458000" cy="53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Mise en place de monitoring et de logging pour suivre les performances et la disponibilité des services web</a:t>
            </a:r>
            <a:endParaRPr>
              <a:latin typeface="Lato"/>
              <a:ea typeface="Lato"/>
              <a:cs typeface="Lato"/>
              <a:sym typeface="Lato"/>
            </a:endParaRPr>
          </a:p>
        </p:txBody>
      </p:sp>
      <p:sp>
        <p:nvSpPr>
          <p:cNvPr id="592" name="Google Shape;592;p47"/>
          <p:cNvSpPr/>
          <p:nvPr/>
        </p:nvSpPr>
        <p:spPr>
          <a:xfrm>
            <a:off x="837875" y="3341400"/>
            <a:ext cx="7458000" cy="53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Les différents outils et techniques utilisées pour le monitoring et le logging des services web</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598" name="Google Shape;598;p48"/>
          <p:cNvSpPr txBox="1"/>
          <p:nvPr>
            <p:ph idx="1" type="body"/>
          </p:nvPr>
        </p:nvSpPr>
        <p:spPr>
          <a:xfrm>
            <a:off x="1297500" y="1567550"/>
            <a:ext cx="7038900" cy="66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monitoring et le logging sont des pratiques clés pour assurer la disponibilité, la performance et la sécurité des services web.</a:t>
            </a:r>
            <a:endParaRPr/>
          </a:p>
        </p:txBody>
      </p:sp>
      <p:pic>
        <p:nvPicPr>
          <p:cNvPr id="599" name="Google Shape;599;p48"/>
          <p:cNvPicPr preferRelativeResize="0"/>
          <p:nvPr/>
        </p:nvPicPr>
        <p:blipFill>
          <a:blip r:embed="rId3">
            <a:alphaModFix/>
          </a:blip>
          <a:stretch>
            <a:fillRect/>
          </a:stretch>
        </p:blipFill>
        <p:spPr>
          <a:xfrm>
            <a:off x="1166563" y="2235050"/>
            <a:ext cx="3387699" cy="1982700"/>
          </a:xfrm>
          <a:prstGeom prst="rect">
            <a:avLst/>
          </a:prstGeom>
          <a:noFill/>
          <a:ln>
            <a:noFill/>
          </a:ln>
        </p:spPr>
      </p:pic>
      <p:pic>
        <p:nvPicPr>
          <p:cNvPr id="600" name="Google Shape;600;p48"/>
          <p:cNvPicPr preferRelativeResize="0"/>
          <p:nvPr/>
        </p:nvPicPr>
        <p:blipFill>
          <a:blip r:embed="rId4">
            <a:alphaModFix/>
          </a:blip>
          <a:stretch>
            <a:fillRect/>
          </a:stretch>
        </p:blipFill>
        <p:spPr>
          <a:xfrm>
            <a:off x="4969363" y="2235050"/>
            <a:ext cx="3008080" cy="1982700"/>
          </a:xfrm>
          <a:prstGeom prst="rect">
            <a:avLst/>
          </a:prstGeom>
          <a:noFill/>
          <a:ln>
            <a:noFill/>
          </a:ln>
        </p:spPr>
      </p:pic>
      <p:sp>
        <p:nvSpPr>
          <p:cNvPr id="601" name="Google Shape;601;p48"/>
          <p:cNvSpPr txBox="1"/>
          <p:nvPr/>
        </p:nvSpPr>
        <p:spPr>
          <a:xfrm>
            <a:off x="2329713" y="4296425"/>
            <a:ext cx="1061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300">
                <a:solidFill>
                  <a:schemeClr val="lt1"/>
                </a:solidFill>
                <a:latin typeface="Lato"/>
                <a:ea typeface="Lato"/>
                <a:cs typeface="Lato"/>
                <a:sym typeface="Lato"/>
              </a:rPr>
              <a:t>Monitoring</a:t>
            </a:r>
            <a:endParaRPr i="1" sz="1300">
              <a:solidFill>
                <a:schemeClr val="lt1"/>
              </a:solidFill>
              <a:latin typeface="Lato"/>
              <a:ea typeface="Lato"/>
              <a:cs typeface="Lato"/>
              <a:sym typeface="Lato"/>
            </a:endParaRPr>
          </a:p>
        </p:txBody>
      </p:sp>
      <p:sp>
        <p:nvSpPr>
          <p:cNvPr id="602" name="Google Shape;602;p48"/>
          <p:cNvSpPr txBox="1"/>
          <p:nvPr/>
        </p:nvSpPr>
        <p:spPr>
          <a:xfrm>
            <a:off x="5900888" y="4296425"/>
            <a:ext cx="10614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Logging</a:t>
            </a:r>
            <a:endParaRPr i="1" sz="13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9"/>
          <p:cNvSpPr/>
          <p:nvPr/>
        </p:nvSpPr>
        <p:spPr>
          <a:xfrm>
            <a:off x="1387925" y="2020650"/>
            <a:ext cx="6756000" cy="1049700"/>
          </a:xfrm>
          <a:prstGeom prst="rect">
            <a:avLst/>
          </a:prstGeom>
          <a:noFill/>
          <a:ln cap="flat" cmpd="sng" w="19050">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8" name="Google Shape;608;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du Monitoring</a:t>
            </a:r>
            <a:endParaRPr/>
          </a:p>
        </p:txBody>
      </p:sp>
      <p:sp>
        <p:nvSpPr>
          <p:cNvPr id="609" name="Google Shape;609;p49"/>
          <p:cNvSpPr txBox="1"/>
          <p:nvPr>
            <p:ph idx="1" type="body"/>
          </p:nvPr>
        </p:nvSpPr>
        <p:spPr>
          <a:xfrm>
            <a:off x="1297500" y="1226200"/>
            <a:ext cx="7038900" cy="64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monitoring est la surveillance continue d’un système ou d’une application pour détecter les anomalies et les problèmes potentiels. </a:t>
            </a:r>
            <a:endParaRPr/>
          </a:p>
        </p:txBody>
      </p:sp>
      <p:sp>
        <p:nvSpPr>
          <p:cNvPr id="610" name="Google Shape;610;p49"/>
          <p:cNvSpPr/>
          <p:nvPr/>
        </p:nvSpPr>
        <p:spPr>
          <a:xfrm>
            <a:off x="1644500" y="2387988"/>
            <a:ext cx="2041200" cy="36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Charge de traitement</a:t>
            </a:r>
            <a:endParaRPr>
              <a:latin typeface="Lato"/>
              <a:ea typeface="Lato"/>
              <a:cs typeface="Lato"/>
              <a:sym typeface="Lato"/>
            </a:endParaRPr>
          </a:p>
        </p:txBody>
      </p:sp>
      <p:sp>
        <p:nvSpPr>
          <p:cNvPr id="611" name="Google Shape;611;p49"/>
          <p:cNvSpPr/>
          <p:nvPr/>
        </p:nvSpPr>
        <p:spPr>
          <a:xfrm>
            <a:off x="3796350" y="2387988"/>
            <a:ext cx="2041200" cy="36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Mémoire utilisée</a:t>
            </a:r>
            <a:endParaRPr>
              <a:latin typeface="Lato"/>
              <a:ea typeface="Lato"/>
              <a:cs typeface="Lato"/>
              <a:sym typeface="Lato"/>
            </a:endParaRPr>
          </a:p>
        </p:txBody>
      </p:sp>
      <p:sp>
        <p:nvSpPr>
          <p:cNvPr id="612" name="Google Shape;612;p49"/>
          <p:cNvSpPr/>
          <p:nvPr/>
        </p:nvSpPr>
        <p:spPr>
          <a:xfrm>
            <a:off x="5948200" y="2387988"/>
            <a:ext cx="2041200" cy="36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I/O disque</a:t>
            </a:r>
            <a:endParaRPr>
              <a:latin typeface="Lato"/>
              <a:ea typeface="Lato"/>
              <a:cs typeface="Lato"/>
              <a:sym typeface="Lato"/>
            </a:endParaRPr>
          </a:p>
        </p:txBody>
      </p:sp>
      <p:sp>
        <p:nvSpPr>
          <p:cNvPr id="613" name="Google Shape;613;p49"/>
          <p:cNvSpPr/>
          <p:nvPr/>
        </p:nvSpPr>
        <p:spPr>
          <a:xfrm>
            <a:off x="1593425" y="3653550"/>
            <a:ext cx="6345000" cy="10497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Problèmes</a:t>
            </a:r>
            <a:endParaRPr>
              <a:latin typeface="Lato"/>
              <a:ea typeface="Lato"/>
              <a:cs typeface="Lato"/>
              <a:sym typeface="Lato"/>
            </a:endParaRPr>
          </a:p>
        </p:txBody>
      </p:sp>
      <p:sp>
        <p:nvSpPr>
          <p:cNvPr id="614" name="Google Shape;614;p49"/>
          <p:cNvSpPr/>
          <p:nvPr/>
        </p:nvSpPr>
        <p:spPr>
          <a:xfrm>
            <a:off x="1785675" y="4040650"/>
            <a:ext cx="1959600" cy="5103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Ralentissements</a:t>
            </a:r>
            <a:endParaRPr>
              <a:solidFill>
                <a:schemeClr val="lt1"/>
              </a:solidFill>
              <a:latin typeface="Lato"/>
              <a:ea typeface="Lato"/>
              <a:cs typeface="Lato"/>
              <a:sym typeface="Lato"/>
            </a:endParaRPr>
          </a:p>
        </p:txBody>
      </p:sp>
      <p:sp>
        <p:nvSpPr>
          <p:cNvPr id="615" name="Google Shape;615;p49"/>
          <p:cNvSpPr/>
          <p:nvPr/>
        </p:nvSpPr>
        <p:spPr>
          <a:xfrm>
            <a:off x="5937925" y="4040650"/>
            <a:ext cx="1959600" cy="5103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Erreurs</a:t>
            </a:r>
            <a:endParaRPr>
              <a:solidFill>
                <a:schemeClr val="lt1"/>
              </a:solidFill>
              <a:latin typeface="Lato"/>
              <a:ea typeface="Lato"/>
              <a:cs typeface="Lato"/>
              <a:sym typeface="Lato"/>
            </a:endParaRPr>
          </a:p>
        </p:txBody>
      </p:sp>
      <p:sp>
        <p:nvSpPr>
          <p:cNvPr id="616" name="Google Shape;616;p49"/>
          <p:cNvSpPr/>
          <p:nvPr/>
        </p:nvSpPr>
        <p:spPr>
          <a:xfrm>
            <a:off x="3984350" y="4040650"/>
            <a:ext cx="1714500" cy="5103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Epuisement de ressource</a:t>
            </a:r>
            <a:endParaRPr>
              <a:solidFill>
                <a:schemeClr val="lt1"/>
              </a:solidFill>
              <a:latin typeface="Lato"/>
              <a:ea typeface="Lato"/>
              <a:cs typeface="Lato"/>
              <a:sym typeface="Lato"/>
            </a:endParaRPr>
          </a:p>
        </p:txBody>
      </p:sp>
      <p:sp>
        <p:nvSpPr>
          <p:cNvPr id="617" name="Google Shape;617;p49"/>
          <p:cNvSpPr txBox="1"/>
          <p:nvPr/>
        </p:nvSpPr>
        <p:spPr>
          <a:xfrm>
            <a:off x="4367912" y="1933973"/>
            <a:ext cx="1041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42A5F5"/>
                </a:solidFill>
                <a:latin typeface="Lato"/>
                <a:ea typeface="Lato"/>
                <a:cs typeface="Lato"/>
                <a:sym typeface="Lato"/>
              </a:rPr>
              <a:t>Dashboard</a:t>
            </a:r>
            <a:endParaRPr b="1" sz="1300">
              <a:solidFill>
                <a:srgbClr val="42A5F5"/>
              </a:solidFill>
              <a:latin typeface="Lato"/>
              <a:ea typeface="Lato"/>
              <a:cs typeface="Lato"/>
              <a:sym typeface="Lato"/>
            </a:endParaRPr>
          </a:p>
        </p:txBody>
      </p:sp>
      <p:cxnSp>
        <p:nvCxnSpPr>
          <p:cNvPr id="618" name="Google Shape;618;p49"/>
          <p:cNvCxnSpPr>
            <a:stCxn id="607" idx="2"/>
            <a:endCxn id="613" idx="0"/>
          </p:cNvCxnSpPr>
          <p:nvPr/>
        </p:nvCxnSpPr>
        <p:spPr>
          <a:xfrm>
            <a:off x="4765925" y="3070350"/>
            <a:ext cx="0" cy="5832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du Logging</a:t>
            </a:r>
            <a:endParaRPr/>
          </a:p>
        </p:txBody>
      </p:sp>
      <p:sp>
        <p:nvSpPr>
          <p:cNvPr id="624" name="Google Shape;624;p50"/>
          <p:cNvSpPr txBox="1"/>
          <p:nvPr>
            <p:ph idx="1" type="body"/>
          </p:nvPr>
        </p:nvSpPr>
        <p:spPr>
          <a:xfrm>
            <a:off x="469575" y="1496125"/>
            <a:ext cx="4572000" cy="2994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logging est l’enregistrement de données sur l’état et les activités d’un système. </a:t>
            </a:r>
            <a:endParaRPr/>
          </a:p>
          <a:p>
            <a:pPr indent="0" lvl="0" marL="0" rtl="0" algn="just">
              <a:spcBef>
                <a:spcPts val="1200"/>
              </a:spcBef>
              <a:spcAft>
                <a:spcPts val="0"/>
              </a:spcAft>
              <a:buNone/>
            </a:pPr>
            <a:r>
              <a:rPr lang="fr"/>
              <a:t>Il permet de récupérer des informations sur les erreurs et les anomalies qui se produisent, et de les utiliser pour résoudre les problèmes, comprendre les tendances et identifier les tendances à venir. </a:t>
            </a:r>
            <a:endParaRPr/>
          </a:p>
          <a:p>
            <a:pPr indent="0" lvl="0" marL="0" rtl="0" algn="just">
              <a:spcBef>
                <a:spcPts val="1200"/>
              </a:spcBef>
              <a:spcAft>
                <a:spcPts val="1200"/>
              </a:spcAft>
              <a:buNone/>
            </a:pPr>
            <a:r>
              <a:rPr lang="fr"/>
              <a:t>Les données de journalisation peuvent également être utilisées pour répondre aux exigences réglementaires ou pour la conformité.</a:t>
            </a:r>
            <a:endParaRPr/>
          </a:p>
        </p:txBody>
      </p:sp>
      <p:pic>
        <p:nvPicPr>
          <p:cNvPr id="625" name="Google Shape;625;p50"/>
          <p:cNvPicPr preferRelativeResize="0"/>
          <p:nvPr/>
        </p:nvPicPr>
        <p:blipFill>
          <a:blip r:embed="rId3">
            <a:alphaModFix/>
          </a:blip>
          <a:stretch>
            <a:fillRect/>
          </a:stretch>
        </p:blipFill>
        <p:spPr>
          <a:xfrm>
            <a:off x="5137125" y="1496125"/>
            <a:ext cx="3742098" cy="2466500"/>
          </a:xfrm>
          <a:prstGeom prst="rect">
            <a:avLst/>
          </a:prstGeom>
          <a:noFill/>
          <a:ln>
            <a:noFill/>
          </a:ln>
        </p:spPr>
      </p:pic>
      <p:sp>
        <p:nvSpPr>
          <p:cNvPr id="626" name="Google Shape;626;p50"/>
          <p:cNvSpPr txBox="1"/>
          <p:nvPr/>
        </p:nvSpPr>
        <p:spPr>
          <a:xfrm>
            <a:off x="6477463" y="4010675"/>
            <a:ext cx="1061400" cy="3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Logging</a:t>
            </a:r>
            <a:endParaRPr i="1" sz="13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monitoring</a:t>
            </a:r>
            <a:endParaRPr/>
          </a:p>
        </p:txBody>
      </p:sp>
      <p:sp>
        <p:nvSpPr>
          <p:cNvPr id="632" name="Google Shape;632;p51"/>
          <p:cNvSpPr txBox="1"/>
          <p:nvPr>
            <p:ph idx="1" type="body"/>
          </p:nvPr>
        </p:nvSpPr>
        <p:spPr>
          <a:xfrm>
            <a:off x="1297500" y="1353225"/>
            <a:ext cx="7038900" cy="115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technologies de monitoring comme Datadog permettent aux administrateurs de systèmes de surveiller les performances de leurs services web en temps réel, collecter des métriques et des données de journalisation de leurs applications, et utiliser des alertes et des rapports pour identifier les problèmes potentiels avant qu’ils ne causent des perturbations de service.</a:t>
            </a:r>
            <a:endParaRPr/>
          </a:p>
        </p:txBody>
      </p:sp>
      <p:sp>
        <p:nvSpPr>
          <p:cNvPr id="633" name="Google Shape;633;p51"/>
          <p:cNvSpPr/>
          <p:nvPr/>
        </p:nvSpPr>
        <p:spPr>
          <a:xfrm>
            <a:off x="1438950" y="2724800"/>
            <a:ext cx="6756000" cy="1049700"/>
          </a:xfrm>
          <a:prstGeom prst="rect">
            <a:avLst/>
          </a:prstGeom>
          <a:noFill/>
          <a:ln cap="flat" cmpd="sng" w="19050">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4" name="Google Shape;634;p51"/>
          <p:cNvSpPr txBox="1"/>
          <p:nvPr/>
        </p:nvSpPr>
        <p:spPr>
          <a:xfrm>
            <a:off x="4418937" y="2638123"/>
            <a:ext cx="1041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42A5F5"/>
                </a:solidFill>
                <a:latin typeface="Lato"/>
                <a:ea typeface="Lato"/>
                <a:cs typeface="Lato"/>
                <a:sym typeface="Lato"/>
              </a:rPr>
              <a:t>Dashboard</a:t>
            </a:r>
            <a:endParaRPr b="1" sz="1300">
              <a:solidFill>
                <a:srgbClr val="42A5F5"/>
              </a:solidFill>
              <a:latin typeface="Lato"/>
              <a:ea typeface="Lato"/>
              <a:cs typeface="Lato"/>
              <a:sym typeface="Lato"/>
            </a:endParaRPr>
          </a:p>
        </p:txBody>
      </p:sp>
      <p:sp>
        <p:nvSpPr>
          <p:cNvPr id="635" name="Google Shape;635;p51"/>
          <p:cNvSpPr/>
          <p:nvPr/>
        </p:nvSpPr>
        <p:spPr>
          <a:xfrm>
            <a:off x="1541000" y="2792600"/>
            <a:ext cx="1622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636" name="Google Shape;636;p51"/>
          <p:cNvSpPr/>
          <p:nvPr/>
        </p:nvSpPr>
        <p:spPr>
          <a:xfrm>
            <a:off x="3254825" y="3204475"/>
            <a:ext cx="1622700" cy="4608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637" name="Google Shape;637;p51"/>
          <p:cNvSpPr/>
          <p:nvPr/>
        </p:nvSpPr>
        <p:spPr>
          <a:xfrm>
            <a:off x="5509525" y="2792600"/>
            <a:ext cx="1622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638" name="Google Shape;638;p51"/>
          <p:cNvSpPr/>
          <p:nvPr/>
        </p:nvSpPr>
        <p:spPr>
          <a:xfrm>
            <a:off x="7256025" y="2792600"/>
            <a:ext cx="875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 d’outil de Monitoring</a:t>
            </a:r>
            <a:endParaRPr/>
          </a:p>
        </p:txBody>
      </p:sp>
      <p:pic>
        <p:nvPicPr>
          <p:cNvPr id="644" name="Google Shape;644;p52"/>
          <p:cNvPicPr preferRelativeResize="0"/>
          <p:nvPr/>
        </p:nvPicPr>
        <p:blipFill>
          <a:blip r:embed="rId3">
            <a:alphaModFix/>
          </a:blip>
          <a:stretch>
            <a:fillRect/>
          </a:stretch>
        </p:blipFill>
        <p:spPr>
          <a:xfrm>
            <a:off x="1380275" y="1062225"/>
            <a:ext cx="6383458" cy="3530850"/>
          </a:xfrm>
          <a:prstGeom prst="rect">
            <a:avLst/>
          </a:prstGeom>
          <a:noFill/>
          <a:ln>
            <a:noFill/>
          </a:ln>
        </p:spPr>
      </p:pic>
      <p:sp>
        <p:nvSpPr>
          <p:cNvPr id="645" name="Google Shape;645;p52"/>
          <p:cNvSpPr txBox="1"/>
          <p:nvPr/>
        </p:nvSpPr>
        <p:spPr>
          <a:xfrm>
            <a:off x="4163850" y="4674050"/>
            <a:ext cx="8163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300">
                <a:solidFill>
                  <a:schemeClr val="lt1"/>
                </a:solidFill>
                <a:latin typeface="Lato"/>
                <a:ea typeface="Lato"/>
                <a:cs typeface="Lato"/>
                <a:sym typeface="Lato"/>
              </a:rPr>
              <a:t>Datadog</a:t>
            </a:r>
            <a:endParaRPr i="1" sz="13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objets à monitorer</a:t>
            </a:r>
            <a:endParaRPr/>
          </a:p>
        </p:txBody>
      </p:sp>
      <p:sp>
        <p:nvSpPr>
          <p:cNvPr id="651" name="Google Shape;651;p53"/>
          <p:cNvSpPr/>
          <p:nvPr/>
        </p:nvSpPr>
        <p:spPr>
          <a:xfrm>
            <a:off x="1465500" y="1101950"/>
            <a:ext cx="1592100" cy="693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Serveurs Web</a:t>
            </a:r>
            <a:endParaRPr b="1">
              <a:latin typeface="Lato"/>
              <a:ea typeface="Lato"/>
              <a:cs typeface="Lato"/>
              <a:sym typeface="Lato"/>
            </a:endParaRPr>
          </a:p>
        </p:txBody>
      </p:sp>
      <p:sp>
        <p:nvSpPr>
          <p:cNvPr id="652" name="Google Shape;652;p53"/>
          <p:cNvSpPr/>
          <p:nvPr/>
        </p:nvSpPr>
        <p:spPr>
          <a:xfrm>
            <a:off x="3169100" y="1101950"/>
            <a:ext cx="1592100" cy="693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Bases de données</a:t>
            </a:r>
            <a:endParaRPr b="1">
              <a:latin typeface="Lato"/>
              <a:ea typeface="Lato"/>
              <a:cs typeface="Lato"/>
              <a:sym typeface="Lato"/>
            </a:endParaRPr>
          </a:p>
        </p:txBody>
      </p:sp>
      <p:sp>
        <p:nvSpPr>
          <p:cNvPr id="653" name="Google Shape;653;p53"/>
          <p:cNvSpPr/>
          <p:nvPr/>
        </p:nvSpPr>
        <p:spPr>
          <a:xfrm>
            <a:off x="4872700" y="1101950"/>
            <a:ext cx="1592100" cy="693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latin typeface="Lato"/>
                <a:ea typeface="Lato"/>
                <a:cs typeface="Lato"/>
                <a:sym typeface="Lato"/>
              </a:rPr>
              <a:t>Services d’authentification</a:t>
            </a:r>
            <a:endParaRPr b="1" sz="1300">
              <a:latin typeface="Lato"/>
              <a:ea typeface="Lato"/>
              <a:cs typeface="Lato"/>
              <a:sym typeface="Lato"/>
            </a:endParaRPr>
          </a:p>
        </p:txBody>
      </p:sp>
      <p:sp>
        <p:nvSpPr>
          <p:cNvPr id="654" name="Google Shape;654;p53"/>
          <p:cNvSpPr/>
          <p:nvPr/>
        </p:nvSpPr>
        <p:spPr>
          <a:xfrm>
            <a:off x="6576300" y="1101950"/>
            <a:ext cx="1592100" cy="693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Charge réseau</a:t>
            </a:r>
            <a:endParaRPr b="1">
              <a:latin typeface="Lato"/>
              <a:ea typeface="Lato"/>
              <a:cs typeface="Lato"/>
              <a:sym typeface="Lato"/>
            </a:endParaRPr>
          </a:p>
        </p:txBody>
      </p:sp>
      <p:sp>
        <p:nvSpPr>
          <p:cNvPr id="655" name="Google Shape;655;p53"/>
          <p:cNvSpPr/>
          <p:nvPr/>
        </p:nvSpPr>
        <p:spPr>
          <a:xfrm>
            <a:off x="6932025" y="2075350"/>
            <a:ext cx="1975200" cy="360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Nombre de connexions temps réel</a:t>
            </a:r>
            <a:endParaRPr sz="1200">
              <a:latin typeface="Lato"/>
              <a:ea typeface="Lato"/>
              <a:cs typeface="Lato"/>
              <a:sym typeface="Lato"/>
            </a:endParaRPr>
          </a:p>
        </p:txBody>
      </p:sp>
      <p:cxnSp>
        <p:nvCxnSpPr>
          <p:cNvPr id="656" name="Google Shape;656;p53"/>
          <p:cNvCxnSpPr>
            <a:stCxn id="655" idx="0"/>
            <a:endCxn id="654" idx="2"/>
          </p:cNvCxnSpPr>
          <p:nvPr/>
        </p:nvCxnSpPr>
        <p:spPr>
          <a:xfrm rot="10800000">
            <a:off x="7372425" y="1795750"/>
            <a:ext cx="547200" cy="2796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53"/>
          <p:cNvSpPr/>
          <p:nvPr/>
        </p:nvSpPr>
        <p:spPr>
          <a:xfrm>
            <a:off x="3222638" y="2075300"/>
            <a:ext cx="742500" cy="360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IOPS</a:t>
            </a:r>
            <a:endParaRPr sz="1200">
              <a:latin typeface="Lato"/>
              <a:ea typeface="Lato"/>
              <a:cs typeface="Lato"/>
              <a:sym typeface="Lato"/>
            </a:endParaRPr>
          </a:p>
        </p:txBody>
      </p:sp>
      <p:cxnSp>
        <p:nvCxnSpPr>
          <p:cNvPr id="658" name="Google Shape;658;p53"/>
          <p:cNvCxnSpPr>
            <a:stCxn id="657" idx="0"/>
            <a:endCxn id="652" idx="2"/>
          </p:cNvCxnSpPr>
          <p:nvPr/>
        </p:nvCxnSpPr>
        <p:spPr>
          <a:xfrm flipH="1" rot="10800000">
            <a:off x="3593888" y="1795700"/>
            <a:ext cx="371400" cy="279600"/>
          </a:xfrm>
          <a:prstGeom prst="straightConnector1">
            <a:avLst/>
          </a:prstGeom>
          <a:noFill/>
          <a:ln cap="flat" cmpd="sng" w="9525">
            <a:solidFill>
              <a:schemeClr val="dk2"/>
            </a:solidFill>
            <a:prstDash val="solid"/>
            <a:round/>
            <a:headEnd len="med" w="med" type="none"/>
            <a:tailEnd len="med" w="med" type="none"/>
          </a:ln>
        </p:spPr>
      </p:cxnSp>
      <p:sp>
        <p:nvSpPr>
          <p:cNvPr id="659" name="Google Shape;659;p53"/>
          <p:cNvSpPr/>
          <p:nvPr/>
        </p:nvSpPr>
        <p:spPr>
          <a:xfrm>
            <a:off x="5842588" y="2075350"/>
            <a:ext cx="742500" cy="360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Tokens</a:t>
            </a:r>
            <a:endParaRPr sz="1200">
              <a:latin typeface="Lato"/>
              <a:ea typeface="Lato"/>
              <a:cs typeface="Lato"/>
              <a:sym typeface="Lato"/>
            </a:endParaRPr>
          </a:p>
        </p:txBody>
      </p:sp>
      <p:sp>
        <p:nvSpPr>
          <p:cNvPr id="660" name="Google Shape;660;p53"/>
          <p:cNvSpPr/>
          <p:nvPr/>
        </p:nvSpPr>
        <p:spPr>
          <a:xfrm>
            <a:off x="86875" y="1941625"/>
            <a:ext cx="1746900" cy="4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Disponibilité des applications</a:t>
            </a:r>
            <a:endParaRPr sz="1200">
              <a:latin typeface="Lato"/>
              <a:ea typeface="Lato"/>
              <a:cs typeface="Lato"/>
              <a:sym typeface="Lato"/>
            </a:endParaRPr>
          </a:p>
        </p:txBody>
      </p:sp>
      <p:cxnSp>
        <p:nvCxnSpPr>
          <p:cNvPr id="661" name="Google Shape;661;p53"/>
          <p:cNvCxnSpPr>
            <a:stCxn id="659" idx="0"/>
            <a:endCxn id="653" idx="2"/>
          </p:cNvCxnSpPr>
          <p:nvPr/>
        </p:nvCxnSpPr>
        <p:spPr>
          <a:xfrm rot="10800000">
            <a:off x="5668738" y="1795750"/>
            <a:ext cx="545100" cy="2796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53"/>
          <p:cNvCxnSpPr>
            <a:stCxn id="660" idx="0"/>
            <a:endCxn id="651" idx="2"/>
          </p:cNvCxnSpPr>
          <p:nvPr/>
        </p:nvCxnSpPr>
        <p:spPr>
          <a:xfrm flipH="1" rot="10800000">
            <a:off x="960325" y="1795825"/>
            <a:ext cx="1301100" cy="145800"/>
          </a:xfrm>
          <a:prstGeom prst="straightConnector1">
            <a:avLst/>
          </a:prstGeom>
          <a:noFill/>
          <a:ln cap="flat" cmpd="sng" w="9525">
            <a:solidFill>
              <a:schemeClr val="dk2"/>
            </a:solidFill>
            <a:prstDash val="solid"/>
            <a:round/>
            <a:headEnd len="med" w="med" type="none"/>
            <a:tailEnd len="med" w="med" type="none"/>
          </a:ln>
        </p:spPr>
      </p:cxnSp>
      <p:sp>
        <p:nvSpPr>
          <p:cNvPr id="663" name="Google Shape;663;p53"/>
          <p:cNvSpPr/>
          <p:nvPr/>
        </p:nvSpPr>
        <p:spPr>
          <a:xfrm>
            <a:off x="209600" y="2871775"/>
            <a:ext cx="1746900" cy="4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Utilisation des ressources</a:t>
            </a:r>
            <a:endParaRPr sz="1200">
              <a:latin typeface="Lato"/>
              <a:ea typeface="Lato"/>
              <a:cs typeface="Lato"/>
              <a:sym typeface="Lato"/>
            </a:endParaRPr>
          </a:p>
        </p:txBody>
      </p:sp>
      <p:cxnSp>
        <p:nvCxnSpPr>
          <p:cNvPr id="664" name="Google Shape;664;p53"/>
          <p:cNvCxnSpPr>
            <a:stCxn id="663" idx="0"/>
            <a:endCxn id="651" idx="2"/>
          </p:cNvCxnSpPr>
          <p:nvPr/>
        </p:nvCxnSpPr>
        <p:spPr>
          <a:xfrm flipH="1" rot="10800000">
            <a:off x="1083050" y="1795975"/>
            <a:ext cx="1178400" cy="1075800"/>
          </a:xfrm>
          <a:prstGeom prst="straightConnector1">
            <a:avLst/>
          </a:prstGeom>
          <a:noFill/>
          <a:ln cap="flat" cmpd="sng" w="9525">
            <a:solidFill>
              <a:schemeClr val="dk2"/>
            </a:solidFill>
            <a:prstDash val="solid"/>
            <a:round/>
            <a:headEnd len="med" w="med" type="none"/>
            <a:tailEnd len="med" w="med" type="none"/>
          </a:ln>
        </p:spPr>
      </p:cxnSp>
      <p:sp>
        <p:nvSpPr>
          <p:cNvPr id="665" name="Google Shape;665;p53"/>
          <p:cNvSpPr/>
          <p:nvPr/>
        </p:nvSpPr>
        <p:spPr>
          <a:xfrm>
            <a:off x="6747950" y="2659800"/>
            <a:ext cx="1746900" cy="360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Bande passante utilisée</a:t>
            </a:r>
            <a:endParaRPr sz="1200">
              <a:latin typeface="Lato"/>
              <a:ea typeface="Lato"/>
              <a:cs typeface="Lato"/>
              <a:sym typeface="Lato"/>
            </a:endParaRPr>
          </a:p>
        </p:txBody>
      </p:sp>
      <p:cxnSp>
        <p:nvCxnSpPr>
          <p:cNvPr id="666" name="Google Shape;666;p53"/>
          <p:cNvCxnSpPr>
            <a:stCxn id="665" idx="0"/>
            <a:endCxn id="654" idx="2"/>
          </p:cNvCxnSpPr>
          <p:nvPr/>
        </p:nvCxnSpPr>
        <p:spPr>
          <a:xfrm rot="10800000">
            <a:off x="7372400" y="1795800"/>
            <a:ext cx="249000" cy="864000"/>
          </a:xfrm>
          <a:prstGeom prst="straightConnector1">
            <a:avLst/>
          </a:prstGeom>
          <a:noFill/>
          <a:ln cap="flat" cmpd="sng" w="9525">
            <a:solidFill>
              <a:schemeClr val="dk2"/>
            </a:solidFill>
            <a:prstDash val="solid"/>
            <a:round/>
            <a:headEnd len="med" w="med" type="none"/>
            <a:tailEnd len="med" w="med" type="none"/>
          </a:ln>
        </p:spPr>
      </p:cxnSp>
      <p:sp>
        <p:nvSpPr>
          <p:cNvPr id="667" name="Google Shape;667;p53"/>
          <p:cNvSpPr/>
          <p:nvPr/>
        </p:nvSpPr>
        <p:spPr>
          <a:xfrm>
            <a:off x="209600" y="3462450"/>
            <a:ext cx="1746900" cy="188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Consommation de CPU</a:t>
            </a:r>
            <a:endParaRPr sz="1100">
              <a:latin typeface="Lato"/>
              <a:ea typeface="Lato"/>
              <a:cs typeface="Lato"/>
              <a:sym typeface="Lato"/>
            </a:endParaRPr>
          </a:p>
        </p:txBody>
      </p:sp>
      <p:sp>
        <p:nvSpPr>
          <p:cNvPr id="668" name="Google Shape;668;p53"/>
          <p:cNvSpPr/>
          <p:nvPr/>
        </p:nvSpPr>
        <p:spPr>
          <a:xfrm>
            <a:off x="209600" y="3748575"/>
            <a:ext cx="1746900" cy="188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Consommation de RAM</a:t>
            </a:r>
            <a:endParaRPr sz="1100">
              <a:latin typeface="Lato"/>
              <a:ea typeface="Lato"/>
              <a:cs typeface="Lato"/>
              <a:sym typeface="Lato"/>
            </a:endParaRPr>
          </a:p>
        </p:txBody>
      </p:sp>
      <p:sp>
        <p:nvSpPr>
          <p:cNvPr id="669" name="Google Shape;669;p53"/>
          <p:cNvSpPr/>
          <p:nvPr/>
        </p:nvSpPr>
        <p:spPr>
          <a:xfrm>
            <a:off x="209600" y="4034700"/>
            <a:ext cx="1746900" cy="188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Utilisation du DD</a:t>
            </a:r>
            <a:endParaRPr sz="1100">
              <a:latin typeface="Lato"/>
              <a:ea typeface="Lato"/>
              <a:cs typeface="Lato"/>
              <a:sym typeface="Lato"/>
            </a:endParaRPr>
          </a:p>
        </p:txBody>
      </p:sp>
      <p:sp>
        <p:nvSpPr>
          <p:cNvPr id="670" name="Google Shape;670;p53"/>
          <p:cNvSpPr/>
          <p:nvPr/>
        </p:nvSpPr>
        <p:spPr>
          <a:xfrm>
            <a:off x="2152650" y="2823100"/>
            <a:ext cx="1746900" cy="4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Sécurité</a:t>
            </a:r>
            <a:endParaRPr sz="1200">
              <a:latin typeface="Lato"/>
              <a:ea typeface="Lato"/>
              <a:cs typeface="Lato"/>
              <a:sym typeface="Lato"/>
            </a:endParaRPr>
          </a:p>
        </p:txBody>
      </p:sp>
      <p:sp>
        <p:nvSpPr>
          <p:cNvPr id="671" name="Google Shape;671;p53"/>
          <p:cNvSpPr/>
          <p:nvPr/>
        </p:nvSpPr>
        <p:spPr>
          <a:xfrm>
            <a:off x="2152650" y="3328725"/>
            <a:ext cx="1746900" cy="360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Tentatives d’accès non autorisées</a:t>
            </a:r>
            <a:endParaRPr sz="1100">
              <a:latin typeface="Lato"/>
              <a:ea typeface="Lato"/>
              <a:cs typeface="Lato"/>
              <a:sym typeface="Lato"/>
            </a:endParaRPr>
          </a:p>
        </p:txBody>
      </p:sp>
      <p:sp>
        <p:nvSpPr>
          <p:cNvPr id="672" name="Google Shape;672;p53"/>
          <p:cNvSpPr/>
          <p:nvPr/>
        </p:nvSpPr>
        <p:spPr>
          <a:xfrm>
            <a:off x="2152650" y="3749450"/>
            <a:ext cx="1746900" cy="360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Erreurs de sécurité connues</a:t>
            </a:r>
            <a:endParaRPr sz="1100">
              <a:latin typeface="Lato"/>
              <a:ea typeface="Lato"/>
              <a:cs typeface="Lato"/>
              <a:sym typeface="Lato"/>
            </a:endParaRPr>
          </a:p>
        </p:txBody>
      </p:sp>
      <p:sp>
        <p:nvSpPr>
          <p:cNvPr id="673" name="Google Shape;673;p53"/>
          <p:cNvSpPr/>
          <p:nvPr/>
        </p:nvSpPr>
        <p:spPr>
          <a:xfrm>
            <a:off x="2152650" y="4170175"/>
            <a:ext cx="1746900" cy="360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Lato"/>
                <a:ea typeface="Lato"/>
                <a:cs typeface="Lato"/>
                <a:sym typeface="Lato"/>
              </a:rPr>
              <a:t>Analyse des journaux d’accès</a:t>
            </a:r>
            <a:endParaRPr sz="1100">
              <a:latin typeface="Lato"/>
              <a:ea typeface="Lato"/>
              <a:cs typeface="Lato"/>
              <a:sym typeface="Lato"/>
            </a:endParaRPr>
          </a:p>
        </p:txBody>
      </p:sp>
      <p:cxnSp>
        <p:nvCxnSpPr>
          <p:cNvPr id="674" name="Google Shape;674;p53"/>
          <p:cNvCxnSpPr>
            <a:stCxn id="651" idx="2"/>
            <a:endCxn id="670" idx="0"/>
          </p:cNvCxnSpPr>
          <p:nvPr/>
        </p:nvCxnSpPr>
        <p:spPr>
          <a:xfrm>
            <a:off x="2261550" y="1795850"/>
            <a:ext cx="764700" cy="1027200"/>
          </a:xfrm>
          <a:prstGeom prst="straightConnector1">
            <a:avLst/>
          </a:prstGeom>
          <a:noFill/>
          <a:ln cap="flat" cmpd="sng" w="9525">
            <a:solidFill>
              <a:schemeClr val="dk2"/>
            </a:solidFill>
            <a:prstDash val="solid"/>
            <a:round/>
            <a:headEnd len="med" w="med" type="none"/>
            <a:tailEnd len="med" w="med" type="none"/>
          </a:ln>
        </p:spPr>
      </p:cxnSp>
      <p:sp>
        <p:nvSpPr>
          <p:cNvPr id="675" name="Google Shape;675;p53"/>
          <p:cNvSpPr/>
          <p:nvPr/>
        </p:nvSpPr>
        <p:spPr>
          <a:xfrm>
            <a:off x="4095700" y="2617350"/>
            <a:ext cx="1746900" cy="44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Intégrité des données</a:t>
            </a:r>
            <a:endParaRPr sz="1200">
              <a:latin typeface="Lato"/>
              <a:ea typeface="Lato"/>
              <a:cs typeface="Lato"/>
              <a:sym typeface="Lato"/>
            </a:endParaRPr>
          </a:p>
        </p:txBody>
      </p:sp>
      <p:cxnSp>
        <p:nvCxnSpPr>
          <p:cNvPr id="676" name="Google Shape;676;p53"/>
          <p:cNvCxnSpPr>
            <a:stCxn id="652" idx="2"/>
            <a:endCxn id="675" idx="0"/>
          </p:cNvCxnSpPr>
          <p:nvPr/>
        </p:nvCxnSpPr>
        <p:spPr>
          <a:xfrm>
            <a:off x="3965150" y="1795850"/>
            <a:ext cx="1004100" cy="821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5" name="Google Shape;165;p18"/>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6" name="Google Shape;166;p18"/>
          <p:cNvSpPr/>
          <p:nvPr/>
        </p:nvSpPr>
        <p:spPr>
          <a:xfrm>
            <a:off x="520749" y="1478310"/>
            <a:ext cx="4673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2. Compréhension de la stratégie d'entreprise</a:t>
            </a:r>
            <a:endParaRPr b="0" i="0" sz="2700" u="none" cap="none" strike="noStrike">
              <a:solidFill>
                <a:schemeClr val="dk1"/>
              </a:solidFill>
              <a:latin typeface="Calibri"/>
              <a:ea typeface="Calibri"/>
              <a:cs typeface="Calibri"/>
              <a:sym typeface="Calibri"/>
            </a:endParaRPr>
          </a:p>
        </p:txBody>
      </p:sp>
      <p:sp>
        <p:nvSpPr>
          <p:cNvPr id="167" name="Google Shape;167;p18"/>
          <p:cNvSpPr/>
          <p:nvPr/>
        </p:nvSpPr>
        <p:spPr>
          <a:xfrm>
            <a:off x="520749" y="2554561"/>
            <a:ext cx="46734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Pour aligner les SI sur la stratégie d'entreprise, il est essentiel de comprendre les objectifs stratégiques de l'organisation et ses enjeux. Les décideurs stratégiques et les responsables des SI doivent travailler ensemble pour identifier les opportunités offertes par les SI pour améliorer les performances de l'entreprise.</a:t>
            </a:r>
            <a:endParaRPr b="0" i="0" sz="1100" u="none" cap="none" strike="noStrike">
              <a:solidFill>
                <a:schemeClr val="dk1"/>
              </a:solidFill>
              <a:latin typeface="Calibri"/>
              <a:ea typeface="Calibri"/>
              <a:cs typeface="Calibri"/>
              <a:sym typeface="Calibri"/>
            </a:endParaRPr>
          </a:p>
        </p:txBody>
      </p:sp>
      <p:pic>
        <p:nvPicPr>
          <p:cNvPr descr="preencoded.png" id="168" name="Google Shape;168;p18"/>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4"/>
          <p:cNvSpPr txBox="1"/>
          <p:nvPr>
            <p:ph type="title"/>
          </p:nvPr>
        </p:nvSpPr>
        <p:spPr>
          <a:xfrm>
            <a:off x="1297500" y="393750"/>
            <a:ext cx="7038900" cy="70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Objectif du logging</a:t>
            </a:r>
            <a:endParaRPr/>
          </a:p>
        </p:txBody>
      </p:sp>
      <p:sp>
        <p:nvSpPr>
          <p:cNvPr id="682" name="Google Shape;682;p54"/>
          <p:cNvSpPr/>
          <p:nvPr/>
        </p:nvSpPr>
        <p:spPr>
          <a:xfrm>
            <a:off x="265329" y="1647975"/>
            <a:ext cx="877500" cy="111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latin typeface="Lato"/>
                <a:ea typeface="Lato"/>
                <a:cs typeface="Lato"/>
                <a:sym typeface="Lato"/>
              </a:rPr>
              <a:t>Service Internet</a:t>
            </a:r>
            <a:endParaRPr sz="1300">
              <a:latin typeface="Lato"/>
              <a:ea typeface="Lato"/>
              <a:cs typeface="Lato"/>
              <a:sym typeface="Lato"/>
            </a:endParaRPr>
          </a:p>
        </p:txBody>
      </p:sp>
      <p:sp>
        <p:nvSpPr>
          <p:cNvPr id="683" name="Google Shape;683;p54"/>
          <p:cNvSpPr/>
          <p:nvPr/>
        </p:nvSpPr>
        <p:spPr>
          <a:xfrm>
            <a:off x="2786050" y="1581825"/>
            <a:ext cx="4735200" cy="183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Log (Adresse IP, heure de connexion, lieu, activité…)</a:t>
            </a:r>
            <a:endParaRPr sz="1200">
              <a:latin typeface="Lato"/>
              <a:ea typeface="Lato"/>
              <a:cs typeface="Lato"/>
              <a:sym typeface="Lato"/>
            </a:endParaRPr>
          </a:p>
        </p:txBody>
      </p:sp>
      <p:sp>
        <p:nvSpPr>
          <p:cNvPr id="684" name="Google Shape;684;p54"/>
          <p:cNvSpPr/>
          <p:nvPr/>
        </p:nvSpPr>
        <p:spPr>
          <a:xfrm>
            <a:off x="2786050" y="1938325"/>
            <a:ext cx="4735200" cy="183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Log (Adresse IP, heure de connexion, lieu, activité…)</a:t>
            </a:r>
            <a:endParaRPr sz="1200">
              <a:latin typeface="Lato"/>
              <a:ea typeface="Lato"/>
              <a:cs typeface="Lato"/>
              <a:sym typeface="Lato"/>
            </a:endParaRPr>
          </a:p>
        </p:txBody>
      </p:sp>
      <p:sp>
        <p:nvSpPr>
          <p:cNvPr id="685" name="Google Shape;685;p54"/>
          <p:cNvSpPr/>
          <p:nvPr/>
        </p:nvSpPr>
        <p:spPr>
          <a:xfrm>
            <a:off x="2786050" y="2294825"/>
            <a:ext cx="4735200" cy="183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Log (Adresse IP, heure de connexion, lieu, activité…)</a:t>
            </a:r>
            <a:endParaRPr sz="1200">
              <a:latin typeface="Lato"/>
              <a:ea typeface="Lato"/>
              <a:cs typeface="Lato"/>
              <a:sym typeface="Lato"/>
            </a:endParaRPr>
          </a:p>
        </p:txBody>
      </p:sp>
      <p:sp>
        <p:nvSpPr>
          <p:cNvPr id="686" name="Google Shape;686;p54"/>
          <p:cNvSpPr/>
          <p:nvPr/>
        </p:nvSpPr>
        <p:spPr>
          <a:xfrm>
            <a:off x="2786050" y="2651325"/>
            <a:ext cx="4735200" cy="183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Log (Adresse IP, heure de connexion, lieu, activité…)</a:t>
            </a:r>
            <a:endParaRPr sz="1200">
              <a:latin typeface="Lato"/>
              <a:ea typeface="Lato"/>
              <a:cs typeface="Lato"/>
              <a:sym typeface="Lato"/>
            </a:endParaRPr>
          </a:p>
        </p:txBody>
      </p:sp>
      <p:sp>
        <p:nvSpPr>
          <p:cNvPr id="687" name="Google Shape;687;p54"/>
          <p:cNvSpPr/>
          <p:nvPr/>
        </p:nvSpPr>
        <p:spPr>
          <a:xfrm>
            <a:off x="2581950" y="1454750"/>
            <a:ext cx="5174100" cy="1494600"/>
          </a:xfrm>
          <a:prstGeom prst="rect">
            <a:avLst/>
          </a:prstGeom>
          <a:noFill/>
          <a:ln cap="flat" cmpd="sng" w="19050">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88" name="Google Shape;688;p54"/>
          <p:cNvSpPr txBox="1"/>
          <p:nvPr/>
        </p:nvSpPr>
        <p:spPr>
          <a:xfrm>
            <a:off x="4429125" y="1091975"/>
            <a:ext cx="1469700" cy="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accent2"/>
                </a:solidFill>
                <a:latin typeface="Lato"/>
                <a:ea typeface="Lato"/>
                <a:cs typeface="Lato"/>
                <a:sym typeface="Lato"/>
              </a:rPr>
              <a:t>Journalisation</a:t>
            </a:r>
            <a:endParaRPr b="1" sz="1300">
              <a:solidFill>
                <a:schemeClr val="accent2"/>
              </a:solidFill>
              <a:latin typeface="Lato"/>
              <a:ea typeface="Lato"/>
              <a:cs typeface="Lato"/>
              <a:sym typeface="Lato"/>
            </a:endParaRPr>
          </a:p>
        </p:txBody>
      </p:sp>
      <p:cxnSp>
        <p:nvCxnSpPr>
          <p:cNvPr id="689" name="Google Shape;689;p54"/>
          <p:cNvCxnSpPr/>
          <p:nvPr/>
        </p:nvCxnSpPr>
        <p:spPr>
          <a:xfrm>
            <a:off x="4811850" y="3302050"/>
            <a:ext cx="10200" cy="1592100"/>
          </a:xfrm>
          <a:prstGeom prst="straightConnector1">
            <a:avLst/>
          </a:prstGeom>
          <a:noFill/>
          <a:ln cap="flat" cmpd="sng" w="38100">
            <a:solidFill>
              <a:schemeClr val="dk2"/>
            </a:solidFill>
            <a:prstDash val="solid"/>
            <a:round/>
            <a:headEnd len="med" w="med" type="none"/>
            <a:tailEnd len="med" w="med" type="none"/>
          </a:ln>
        </p:spPr>
      </p:cxnSp>
      <p:sp>
        <p:nvSpPr>
          <p:cNvPr id="690" name="Google Shape;690;p54"/>
          <p:cNvSpPr/>
          <p:nvPr/>
        </p:nvSpPr>
        <p:spPr>
          <a:xfrm>
            <a:off x="806225" y="3367775"/>
            <a:ext cx="3582000" cy="14187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Analyse Préventive</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Détecter un comportement inhabituel sur un SI et remonter le comportement pour voir si c’est un faux positif ou un évènement de cybersécurité</a:t>
            </a:r>
            <a:endParaRPr>
              <a:latin typeface="Lato"/>
              <a:ea typeface="Lato"/>
              <a:cs typeface="Lato"/>
              <a:sym typeface="Lato"/>
            </a:endParaRPr>
          </a:p>
        </p:txBody>
      </p:sp>
      <p:cxnSp>
        <p:nvCxnSpPr>
          <p:cNvPr id="691" name="Google Shape;691;p54"/>
          <p:cNvCxnSpPr>
            <a:stCxn id="682" idx="3"/>
            <a:endCxn id="687" idx="1"/>
          </p:cNvCxnSpPr>
          <p:nvPr/>
        </p:nvCxnSpPr>
        <p:spPr>
          <a:xfrm flipH="1" rot="10800000">
            <a:off x="1142829" y="2202075"/>
            <a:ext cx="1439100" cy="2100"/>
          </a:xfrm>
          <a:prstGeom prst="straightConnector1">
            <a:avLst/>
          </a:prstGeom>
          <a:noFill/>
          <a:ln cap="flat" cmpd="sng" w="19050">
            <a:solidFill>
              <a:srgbClr val="FF0000"/>
            </a:solidFill>
            <a:prstDash val="dashDot"/>
            <a:round/>
            <a:headEnd len="med" w="med" type="none"/>
            <a:tailEnd len="med" w="med" type="triangle"/>
          </a:ln>
        </p:spPr>
      </p:cxnSp>
      <p:sp>
        <p:nvSpPr>
          <p:cNvPr id="692" name="Google Shape;692;p54"/>
          <p:cNvSpPr txBox="1"/>
          <p:nvPr/>
        </p:nvSpPr>
        <p:spPr>
          <a:xfrm>
            <a:off x="1489875" y="1898213"/>
            <a:ext cx="1092000" cy="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Génère</a:t>
            </a:r>
            <a:endParaRPr b="1" sz="1300">
              <a:solidFill>
                <a:srgbClr val="FF0000"/>
              </a:solidFill>
              <a:latin typeface="Lato"/>
              <a:ea typeface="Lato"/>
              <a:cs typeface="Lato"/>
              <a:sym typeface="Lato"/>
            </a:endParaRPr>
          </a:p>
        </p:txBody>
      </p:sp>
      <p:sp>
        <p:nvSpPr>
          <p:cNvPr id="693" name="Google Shape;693;p54"/>
          <p:cNvSpPr/>
          <p:nvPr/>
        </p:nvSpPr>
        <p:spPr>
          <a:xfrm>
            <a:off x="5132625" y="3388750"/>
            <a:ext cx="3582000" cy="14187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Forensic</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“Police scientifique” Étude des logs pour trouver des traces des pirates qui ont organisé une attaque</a:t>
            </a:r>
            <a:endParaRPr>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Dualité monitoring/logging</a:t>
            </a:r>
            <a:endParaRPr/>
          </a:p>
        </p:txBody>
      </p:sp>
      <p:sp>
        <p:nvSpPr>
          <p:cNvPr id="699" name="Google Shape;699;p55"/>
          <p:cNvSpPr/>
          <p:nvPr/>
        </p:nvSpPr>
        <p:spPr>
          <a:xfrm>
            <a:off x="1376550" y="1265300"/>
            <a:ext cx="1699200" cy="504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Monitoring</a:t>
            </a:r>
            <a:endParaRPr b="1">
              <a:latin typeface="Lato"/>
              <a:ea typeface="Lato"/>
              <a:cs typeface="Lato"/>
              <a:sym typeface="Lato"/>
            </a:endParaRPr>
          </a:p>
        </p:txBody>
      </p:sp>
      <p:sp>
        <p:nvSpPr>
          <p:cNvPr id="700" name="Google Shape;700;p55"/>
          <p:cNvSpPr/>
          <p:nvPr/>
        </p:nvSpPr>
        <p:spPr>
          <a:xfrm>
            <a:off x="6217950" y="1265300"/>
            <a:ext cx="1699200" cy="504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Logging</a:t>
            </a:r>
            <a:endParaRPr b="1">
              <a:latin typeface="Lato"/>
              <a:ea typeface="Lato"/>
              <a:cs typeface="Lato"/>
              <a:sym typeface="Lato"/>
            </a:endParaRPr>
          </a:p>
        </p:txBody>
      </p:sp>
      <p:sp>
        <p:nvSpPr>
          <p:cNvPr id="701" name="Google Shape;701;p55"/>
          <p:cNvSpPr/>
          <p:nvPr/>
        </p:nvSpPr>
        <p:spPr>
          <a:xfrm>
            <a:off x="2926050" y="2275325"/>
            <a:ext cx="3291900" cy="50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Dashboard</a:t>
            </a:r>
            <a:endParaRPr b="1">
              <a:latin typeface="Lato"/>
              <a:ea typeface="Lato"/>
              <a:cs typeface="Lato"/>
              <a:sym typeface="Lato"/>
            </a:endParaRPr>
          </a:p>
        </p:txBody>
      </p:sp>
      <p:sp>
        <p:nvSpPr>
          <p:cNvPr id="702" name="Google Shape;702;p55"/>
          <p:cNvSpPr/>
          <p:nvPr/>
        </p:nvSpPr>
        <p:spPr>
          <a:xfrm>
            <a:off x="3821100" y="4280200"/>
            <a:ext cx="1501800" cy="5040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Admin systèmes</a:t>
            </a:r>
            <a:endParaRPr>
              <a:solidFill>
                <a:schemeClr val="lt1"/>
              </a:solidFill>
              <a:latin typeface="Lato"/>
              <a:ea typeface="Lato"/>
              <a:cs typeface="Lato"/>
              <a:sym typeface="Lato"/>
            </a:endParaRPr>
          </a:p>
        </p:txBody>
      </p:sp>
      <p:sp>
        <p:nvSpPr>
          <p:cNvPr id="703" name="Google Shape;703;p55"/>
          <p:cNvSpPr/>
          <p:nvPr/>
        </p:nvSpPr>
        <p:spPr>
          <a:xfrm>
            <a:off x="4698875" y="3008538"/>
            <a:ext cx="3291900" cy="32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latin typeface="Lato"/>
                <a:ea typeface="Lato"/>
                <a:cs typeface="Lato"/>
                <a:sym typeface="Lato"/>
              </a:rPr>
              <a:t>Performances des services web temps réel</a:t>
            </a:r>
            <a:endParaRPr i="1" sz="1200">
              <a:latin typeface="Lato"/>
              <a:ea typeface="Lato"/>
              <a:cs typeface="Lato"/>
              <a:sym typeface="Lato"/>
            </a:endParaRPr>
          </a:p>
        </p:txBody>
      </p:sp>
      <p:sp>
        <p:nvSpPr>
          <p:cNvPr id="704" name="Google Shape;704;p55"/>
          <p:cNvSpPr/>
          <p:nvPr/>
        </p:nvSpPr>
        <p:spPr>
          <a:xfrm>
            <a:off x="4698875" y="3397750"/>
            <a:ext cx="3291900" cy="32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latin typeface="Lato"/>
                <a:ea typeface="Lato"/>
                <a:cs typeface="Lato"/>
                <a:sym typeface="Lato"/>
              </a:rPr>
              <a:t>Détection des problèmes potentiels</a:t>
            </a:r>
            <a:endParaRPr i="1" sz="1200">
              <a:latin typeface="Lato"/>
              <a:ea typeface="Lato"/>
              <a:cs typeface="Lato"/>
              <a:sym typeface="Lato"/>
            </a:endParaRPr>
          </a:p>
        </p:txBody>
      </p:sp>
      <p:sp>
        <p:nvSpPr>
          <p:cNvPr id="705" name="Google Shape;705;p55"/>
          <p:cNvSpPr/>
          <p:nvPr/>
        </p:nvSpPr>
        <p:spPr>
          <a:xfrm>
            <a:off x="4698875" y="3798088"/>
            <a:ext cx="3291900" cy="32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latin typeface="Lato"/>
                <a:ea typeface="Lato"/>
                <a:cs typeface="Lato"/>
                <a:sym typeface="Lato"/>
              </a:rPr>
              <a:t>Exigences réglementaires et conformité</a:t>
            </a:r>
            <a:endParaRPr i="1" sz="1200">
              <a:latin typeface="Lato"/>
              <a:ea typeface="Lato"/>
              <a:cs typeface="Lato"/>
              <a:sym typeface="Lato"/>
            </a:endParaRPr>
          </a:p>
        </p:txBody>
      </p:sp>
      <p:cxnSp>
        <p:nvCxnSpPr>
          <p:cNvPr id="706" name="Google Shape;706;p55"/>
          <p:cNvCxnSpPr>
            <a:stCxn id="701" idx="2"/>
            <a:endCxn id="702" idx="0"/>
          </p:cNvCxnSpPr>
          <p:nvPr/>
        </p:nvCxnSpPr>
        <p:spPr>
          <a:xfrm>
            <a:off x="4572000" y="2779325"/>
            <a:ext cx="0" cy="1500900"/>
          </a:xfrm>
          <a:prstGeom prst="straightConnector1">
            <a:avLst/>
          </a:prstGeom>
          <a:noFill/>
          <a:ln cap="flat" cmpd="sng" w="19050">
            <a:solidFill>
              <a:schemeClr val="dk2"/>
            </a:solidFill>
            <a:prstDash val="solid"/>
            <a:round/>
            <a:headEnd len="med" w="med" type="none"/>
            <a:tailEnd len="med" w="med" type="none"/>
          </a:ln>
        </p:spPr>
      </p:cxnSp>
      <p:cxnSp>
        <p:nvCxnSpPr>
          <p:cNvPr id="707" name="Google Shape;707;p55"/>
          <p:cNvCxnSpPr>
            <a:stCxn id="699" idx="2"/>
            <a:endCxn id="701" idx="1"/>
          </p:cNvCxnSpPr>
          <p:nvPr/>
        </p:nvCxnSpPr>
        <p:spPr>
          <a:xfrm>
            <a:off x="2226150" y="1769300"/>
            <a:ext cx="699900" cy="758100"/>
          </a:xfrm>
          <a:prstGeom prst="straightConnector1">
            <a:avLst/>
          </a:prstGeom>
          <a:noFill/>
          <a:ln cap="flat" cmpd="sng" w="19050">
            <a:solidFill>
              <a:schemeClr val="dk2"/>
            </a:solidFill>
            <a:prstDash val="solid"/>
            <a:round/>
            <a:headEnd len="med" w="med" type="none"/>
            <a:tailEnd len="med" w="med" type="none"/>
          </a:ln>
        </p:spPr>
      </p:cxnSp>
      <p:cxnSp>
        <p:nvCxnSpPr>
          <p:cNvPr id="708" name="Google Shape;708;p55"/>
          <p:cNvCxnSpPr>
            <a:stCxn id="700" idx="2"/>
            <a:endCxn id="701" idx="3"/>
          </p:cNvCxnSpPr>
          <p:nvPr/>
        </p:nvCxnSpPr>
        <p:spPr>
          <a:xfrm flipH="1">
            <a:off x="6217950" y="1769300"/>
            <a:ext cx="849600" cy="758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6"/>
          <p:cNvSpPr/>
          <p:nvPr/>
        </p:nvSpPr>
        <p:spPr>
          <a:xfrm>
            <a:off x="4622350" y="2576175"/>
            <a:ext cx="3358200" cy="2425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4" name="Google Shape;714;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Sécurité des outils de monitoring</a:t>
            </a:r>
            <a:endParaRPr/>
          </a:p>
        </p:txBody>
      </p:sp>
      <p:sp>
        <p:nvSpPr>
          <p:cNvPr id="715" name="Google Shape;715;p56"/>
          <p:cNvSpPr/>
          <p:nvPr/>
        </p:nvSpPr>
        <p:spPr>
          <a:xfrm>
            <a:off x="4888375" y="2807825"/>
            <a:ext cx="2775900" cy="2061600"/>
          </a:xfrm>
          <a:prstGeom prst="rect">
            <a:avLst/>
          </a:prstGeom>
          <a:noFill/>
          <a:ln cap="flat" cmpd="sng" w="19050">
            <a:solidFill>
              <a:srgbClr val="42A5F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6" name="Google Shape;716;p56"/>
          <p:cNvSpPr txBox="1"/>
          <p:nvPr/>
        </p:nvSpPr>
        <p:spPr>
          <a:xfrm>
            <a:off x="5857891" y="2522957"/>
            <a:ext cx="10410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42A5F5"/>
                </a:solidFill>
                <a:latin typeface="Lato"/>
                <a:ea typeface="Lato"/>
                <a:cs typeface="Lato"/>
                <a:sym typeface="Lato"/>
              </a:rPr>
              <a:t>Dashboard</a:t>
            </a:r>
            <a:endParaRPr b="1" sz="1300">
              <a:solidFill>
                <a:srgbClr val="42A5F5"/>
              </a:solidFill>
              <a:latin typeface="Lato"/>
              <a:ea typeface="Lato"/>
              <a:cs typeface="Lato"/>
              <a:sym typeface="Lato"/>
            </a:endParaRPr>
          </a:p>
        </p:txBody>
      </p:sp>
      <p:sp>
        <p:nvSpPr>
          <p:cNvPr id="717" name="Google Shape;717;p56"/>
          <p:cNvSpPr/>
          <p:nvPr/>
        </p:nvSpPr>
        <p:spPr>
          <a:xfrm>
            <a:off x="4978850" y="2910600"/>
            <a:ext cx="1622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718" name="Google Shape;718;p56"/>
          <p:cNvSpPr/>
          <p:nvPr/>
        </p:nvSpPr>
        <p:spPr>
          <a:xfrm>
            <a:off x="6704950" y="3896125"/>
            <a:ext cx="875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719" name="Google Shape;719;p56"/>
          <p:cNvSpPr/>
          <p:nvPr/>
        </p:nvSpPr>
        <p:spPr>
          <a:xfrm>
            <a:off x="4975129" y="3896125"/>
            <a:ext cx="1622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720" name="Google Shape;720;p56"/>
          <p:cNvSpPr/>
          <p:nvPr/>
        </p:nvSpPr>
        <p:spPr>
          <a:xfrm>
            <a:off x="6704950" y="2910600"/>
            <a:ext cx="875700" cy="914100"/>
          </a:xfrm>
          <a:prstGeom prst="rect">
            <a:avLst/>
          </a:prstGeom>
          <a:noFill/>
          <a:ln cap="flat" cmpd="sng" w="19050">
            <a:solidFill>
              <a:schemeClr val="accent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accent2"/>
                </a:solidFill>
                <a:latin typeface="Lato"/>
                <a:ea typeface="Lato"/>
                <a:cs typeface="Lato"/>
                <a:sym typeface="Lato"/>
              </a:rPr>
              <a:t>Logs</a:t>
            </a:r>
            <a:endParaRPr>
              <a:solidFill>
                <a:schemeClr val="accent2"/>
              </a:solidFill>
              <a:latin typeface="Lato"/>
              <a:ea typeface="Lato"/>
              <a:cs typeface="Lato"/>
              <a:sym typeface="Lato"/>
            </a:endParaRPr>
          </a:p>
        </p:txBody>
      </p:sp>
      <p:sp>
        <p:nvSpPr>
          <p:cNvPr id="721" name="Google Shape;721;p56"/>
          <p:cNvSpPr/>
          <p:nvPr/>
        </p:nvSpPr>
        <p:spPr>
          <a:xfrm>
            <a:off x="1061350" y="2654750"/>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722" name="Google Shape;722;p56"/>
          <p:cNvSpPr/>
          <p:nvPr/>
        </p:nvSpPr>
        <p:spPr>
          <a:xfrm>
            <a:off x="1223950" y="3224850"/>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723" name="Google Shape;723;p56"/>
          <p:cNvSpPr/>
          <p:nvPr/>
        </p:nvSpPr>
        <p:spPr>
          <a:xfrm>
            <a:off x="998750" y="3695825"/>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724" name="Google Shape;724;p56"/>
          <p:cNvSpPr/>
          <p:nvPr/>
        </p:nvSpPr>
        <p:spPr>
          <a:xfrm>
            <a:off x="1297500" y="4166800"/>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725" name="Google Shape;725;p56"/>
          <p:cNvSpPr/>
          <p:nvPr/>
        </p:nvSpPr>
        <p:spPr>
          <a:xfrm>
            <a:off x="1061350" y="4637775"/>
            <a:ext cx="795900" cy="28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cxnSp>
        <p:nvCxnSpPr>
          <p:cNvPr id="726" name="Google Shape;726;p56"/>
          <p:cNvCxnSpPr>
            <a:stCxn id="721" idx="3"/>
            <a:endCxn id="717" idx="1"/>
          </p:cNvCxnSpPr>
          <p:nvPr/>
        </p:nvCxnSpPr>
        <p:spPr>
          <a:xfrm>
            <a:off x="1857250" y="2797550"/>
            <a:ext cx="3121500" cy="570000"/>
          </a:xfrm>
          <a:prstGeom prst="straightConnector1">
            <a:avLst/>
          </a:prstGeom>
          <a:noFill/>
          <a:ln cap="flat" cmpd="sng" w="9525">
            <a:solidFill>
              <a:schemeClr val="dk2"/>
            </a:solidFill>
            <a:prstDash val="solid"/>
            <a:round/>
            <a:headEnd len="med" w="med" type="none"/>
            <a:tailEnd len="med" w="med" type="triangle"/>
          </a:ln>
        </p:spPr>
      </p:cxnSp>
      <p:cxnSp>
        <p:nvCxnSpPr>
          <p:cNvPr id="727" name="Google Shape;727;p56"/>
          <p:cNvCxnSpPr>
            <a:stCxn id="722" idx="3"/>
            <a:endCxn id="717" idx="1"/>
          </p:cNvCxnSpPr>
          <p:nvPr/>
        </p:nvCxnSpPr>
        <p:spPr>
          <a:xfrm>
            <a:off x="2019850" y="3367650"/>
            <a:ext cx="2958900" cy="0"/>
          </a:xfrm>
          <a:prstGeom prst="straightConnector1">
            <a:avLst/>
          </a:prstGeom>
          <a:noFill/>
          <a:ln cap="flat" cmpd="sng" w="9525">
            <a:solidFill>
              <a:schemeClr val="dk2"/>
            </a:solidFill>
            <a:prstDash val="solid"/>
            <a:round/>
            <a:headEnd len="med" w="med" type="none"/>
            <a:tailEnd len="med" w="med" type="triangle"/>
          </a:ln>
        </p:spPr>
      </p:cxnSp>
      <p:cxnSp>
        <p:nvCxnSpPr>
          <p:cNvPr id="728" name="Google Shape;728;p56"/>
          <p:cNvCxnSpPr>
            <a:stCxn id="723" idx="3"/>
            <a:endCxn id="719" idx="1"/>
          </p:cNvCxnSpPr>
          <p:nvPr/>
        </p:nvCxnSpPr>
        <p:spPr>
          <a:xfrm>
            <a:off x="1794650" y="3838625"/>
            <a:ext cx="3180600" cy="5145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56"/>
          <p:cNvCxnSpPr>
            <a:stCxn id="724" idx="3"/>
            <a:endCxn id="719" idx="1"/>
          </p:cNvCxnSpPr>
          <p:nvPr/>
        </p:nvCxnSpPr>
        <p:spPr>
          <a:xfrm>
            <a:off x="2093400" y="4309600"/>
            <a:ext cx="2881800" cy="4350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56"/>
          <p:cNvCxnSpPr>
            <a:stCxn id="725" idx="3"/>
            <a:endCxn id="719" idx="1"/>
          </p:cNvCxnSpPr>
          <p:nvPr/>
        </p:nvCxnSpPr>
        <p:spPr>
          <a:xfrm flipH="1" rot="10800000">
            <a:off x="1857250" y="4353075"/>
            <a:ext cx="3117900" cy="427500"/>
          </a:xfrm>
          <a:prstGeom prst="straightConnector1">
            <a:avLst/>
          </a:prstGeom>
          <a:noFill/>
          <a:ln cap="flat" cmpd="sng" w="9525">
            <a:solidFill>
              <a:schemeClr val="dk2"/>
            </a:solidFill>
            <a:prstDash val="solid"/>
            <a:round/>
            <a:headEnd len="med" w="med" type="none"/>
            <a:tailEnd len="med" w="med" type="triangle"/>
          </a:ln>
        </p:spPr>
      </p:cxnSp>
      <p:sp>
        <p:nvSpPr>
          <p:cNvPr id="731" name="Google Shape;731;p56"/>
          <p:cNvSpPr txBox="1"/>
          <p:nvPr/>
        </p:nvSpPr>
        <p:spPr>
          <a:xfrm>
            <a:off x="5194598" y="2218313"/>
            <a:ext cx="23676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Couche de sécurité</a:t>
            </a:r>
            <a:endParaRPr b="1" sz="1300">
              <a:solidFill>
                <a:srgbClr val="FF0000"/>
              </a:solidFill>
              <a:latin typeface="Lato"/>
              <a:ea typeface="Lato"/>
              <a:cs typeface="Lato"/>
              <a:sym typeface="Lato"/>
            </a:endParaRPr>
          </a:p>
        </p:txBody>
      </p:sp>
      <p:sp>
        <p:nvSpPr>
          <p:cNvPr id="732" name="Google Shape;732;p56"/>
          <p:cNvSpPr txBox="1"/>
          <p:nvPr/>
        </p:nvSpPr>
        <p:spPr>
          <a:xfrm>
            <a:off x="1132800" y="1070875"/>
            <a:ext cx="7674600" cy="107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fr" sz="1300">
                <a:solidFill>
                  <a:schemeClr val="lt1"/>
                </a:solidFill>
                <a:latin typeface="Lato"/>
                <a:ea typeface="Lato"/>
                <a:cs typeface="Lato"/>
                <a:sym typeface="Lato"/>
              </a:rPr>
              <a:t>Il est important de noter que la sécurité de ces outils de monitoring et de logging doit être prise en considération pour éviter les fuites de données ou les accès non autorisés aux données collectées. Il est donc essentiel de mettre en place les protocoles de sécurité adéquats et de suivre régulièrement les politiques de sécurité.</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Logging et monitoring en python</a:t>
            </a:r>
            <a:endParaRPr/>
          </a:p>
        </p:txBody>
      </p:sp>
      <p:sp>
        <p:nvSpPr>
          <p:cNvPr id="738" name="Google Shape;738;p57"/>
          <p:cNvSpPr txBox="1"/>
          <p:nvPr>
            <p:ph idx="1" type="body"/>
          </p:nvPr>
        </p:nvSpPr>
        <p:spPr>
          <a:xfrm>
            <a:off x="1297500" y="1567550"/>
            <a:ext cx="7038900" cy="110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Python dispose d’une bibliothèque de journalisation intégrée appelée </a:t>
            </a:r>
            <a:r>
              <a:rPr b="1" lang="fr"/>
              <a:t>logging</a:t>
            </a:r>
            <a:r>
              <a:rPr lang="fr"/>
              <a:t>, qui permet de générer des messages de journalisation de manière simple et efficace. Il est également possible d’utiliser des bibliothèques de monitoring telles que psutil pour récupérer des informations sur les performances et les ressources système.</a:t>
            </a:r>
            <a:endParaRPr/>
          </a:p>
        </p:txBody>
      </p:sp>
      <p:sp>
        <p:nvSpPr>
          <p:cNvPr id="739" name="Google Shape;739;p57"/>
          <p:cNvSpPr/>
          <p:nvPr/>
        </p:nvSpPr>
        <p:spPr>
          <a:xfrm>
            <a:off x="265325" y="2724675"/>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logging (bibliothèque)</a:t>
            </a:r>
            <a:endParaRPr>
              <a:latin typeface="Lato"/>
              <a:ea typeface="Lato"/>
              <a:cs typeface="Lato"/>
              <a:sym typeface="Lato"/>
            </a:endParaRPr>
          </a:p>
        </p:txBody>
      </p:sp>
      <p:sp>
        <p:nvSpPr>
          <p:cNvPr id="740" name="Google Shape;740;p57"/>
          <p:cNvSpPr/>
          <p:nvPr/>
        </p:nvSpPr>
        <p:spPr>
          <a:xfrm>
            <a:off x="556175" y="322490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basicConfig</a:t>
            </a:r>
            <a:endParaRPr>
              <a:solidFill>
                <a:schemeClr val="lt1"/>
              </a:solidFill>
              <a:latin typeface="Lato"/>
              <a:ea typeface="Lato"/>
              <a:cs typeface="Lato"/>
              <a:sym typeface="Lato"/>
            </a:endParaRPr>
          </a:p>
        </p:txBody>
      </p:sp>
      <p:sp>
        <p:nvSpPr>
          <p:cNvPr id="741" name="Google Shape;741;p57"/>
          <p:cNvSpPr/>
          <p:nvPr/>
        </p:nvSpPr>
        <p:spPr>
          <a:xfrm>
            <a:off x="556175" y="3643125"/>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info</a:t>
            </a:r>
            <a:endParaRPr>
              <a:solidFill>
                <a:schemeClr val="lt1"/>
              </a:solidFill>
              <a:latin typeface="Lato"/>
              <a:ea typeface="Lato"/>
              <a:cs typeface="Lato"/>
              <a:sym typeface="Lato"/>
            </a:endParaRPr>
          </a:p>
        </p:txBody>
      </p:sp>
      <p:sp>
        <p:nvSpPr>
          <p:cNvPr id="742" name="Google Shape;742;p57"/>
          <p:cNvSpPr/>
          <p:nvPr/>
        </p:nvSpPr>
        <p:spPr>
          <a:xfrm>
            <a:off x="556175" y="406135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warning</a:t>
            </a:r>
            <a:endParaRPr>
              <a:solidFill>
                <a:schemeClr val="lt1"/>
              </a:solidFill>
              <a:latin typeface="Lato"/>
              <a:ea typeface="Lato"/>
              <a:cs typeface="Lato"/>
              <a:sym typeface="Lato"/>
            </a:endParaRPr>
          </a:p>
        </p:txBody>
      </p:sp>
      <p:sp>
        <p:nvSpPr>
          <p:cNvPr id="743" name="Google Shape;743;p57"/>
          <p:cNvSpPr/>
          <p:nvPr/>
        </p:nvSpPr>
        <p:spPr>
          <a:xfrm>
            <a:off x="556175" y="4479575"/>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error</a:t>
            </a:r>
            <a:endParaRPr>
              <a:solidFill>
                <a:schemeClr val="lt1"/>
              </a:solidFill>
              <a:latin typeface="Lato"/>
              <a:ea typeface="Lato"/>
              <a:cs typeface="Lato"/>
              <a:sym typeface="Lato"/>
            </a:endParaRPr>
          </a:p>
        </p:txBody>
      </p:sp>
      <p:sp>
        <p:nvSpPr>
          <p:cNvPr id="744" name="Google Shape;744;p57"/>
          <p:cNvSpPr/>
          <p:nvPr/>
        </p:nvSpPr>
        <p:spPr>
          <a:xfrm>
            <a:off x="2683325" y="2724675"/>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745" name="Google Shape;745;p57"/>
          <p:cNvSpPr/>
          <p:nvPr/>
        </p:nvSpPr>
        <p:spPr>
          <a:xfrm>
            <a:off x="2918750" y="322490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virtual_memory</a:t>
            </a:r>
            <a:endParaRPr>
              <a:solidFill>
                <a:schemeClr val="lt1"/>
              </a:solidFill>
              <a:latin typeface="Lato"/>
              <a:ea typeface="Lato"/>
              <a:cs typeface="Lato"/>
              <a:sym typeface="Lato"/>
            </a:endParaRPr>
          </a:p>
        </p:txBody>
      </p:sp>
      <p:sp>
        <p:nvSpPr>
          <p:cNvPr id="746" name="Google Shape;746;p57"/>
          <p:cNvSpPr/>
          <p:nvPr/>
        </p:nvSpPr>
        <p:spPr>
          <a:xfrm>
            <a:off x="2918750" y="3643125"/>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total</a:t>
            </a:r>
            <a:endParaRPr>
              <a:solidFill>
                <a:schemeClr val="lt1"/>
              </a:solidFill>
              <a:latin typeface="Lato"/>
              <a:ea typeface="Lato"/>
              <a:cs typeface="Lato"/>
              <a:sym typeface="Lato"/>
            </a:endParaRPr>
          </a:p>
        </p:txBody>
      </p:sp>
      <p:sp>
        <p:nvSpPr>
          <p:cNvPr id="747" name="Google Shape;747;p57"/>
          <p:cNvSpPr/>
          <p:nvPr/>
        </p:nvSpPr>
        <p:spPr>
          <a:xfrm>
            <a:off x="2918750" y="406135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used</a:t>
            </a:r>
            <a:endParaRPr>
              <a:solidFill>
                <a:schemeClr val="lt1"/>
              </a:solidFill>
              <a:latin typeface="Lato"/>
              <a:ea typeface="Lato"/>
              <a:cs typeface="Lato"/>
              <a:sym typeface="Lato"/>
            </a:endParaRPr>
          </a:p>
        </p:txBody>
      </p:sp>
      <p:sp>
        <p:nvSpPr>
          <p:cNvPr id="748" name="Google Shape;748;p57"/>
          <p:cNvSpPr/>
          <p:nvPr/>
        </p:nvSpPr>
        <p:spPr>
          <a:xfrm>
            <a:off x="2918750" y="4479575"/>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available</a:t>
            </a:r>
            <a:endParaRPr>
              <a:solidFill>
                <a:schemeClr val="lt1"/>
              </a:solidFill>
              <a:latin typeface="Lato"/>
              <a:ea typeface="Lato"/>
              <a:cs typeface="Lato"/>
              <a:sym typeface="Lato"/>
            </a:endParaRPr>
          </a:p>
        </p:txBody>
      </p:sp>
      <p:sp>
        <p:nvSpPr>
          <p:cNvPr id="749" name="Google Shape;749;p57"/>
          <p:cNvSpPr/>
          <p:nvPr/>
        </p:nvSpPr>
        <p:spPr>
          <a:xfrm>
            <a:off x="5101325" y="2724675"/>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750" name="Google Shape;750;p57"/>
          <p:cNvSpPr/>
          <p:nvPr/>
        </p:nvSpPr>
        <p:spPr>
          <a:xfrm>
            <a:off x="5336750" y="322490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cpu_percent</a:t>
            </a:r>
            <a:endParaRPr>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Journalisation de base</a:t>
            </a:r>
            <a:endParaRPr/>
          </a:p>
        </p:txBody>
      </p:sp>
      <p:sp>
        <p:nvSpPr>
          <p:cNvPr id="756" name="Google Shape;756;p58"/>
          <p:cNvSpPr/>
          <p:nvPr/>
        </p:nvSpPr>
        <p:spPr>
          <a:xfrm>
            <a:off x="173475" y="1957463"/>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757" name="Google Shape;757;p58"/>
          <p:cNvSpPr/>
          <p:nvPr/>
        </p:nvSpPr>
        <p:spPr>
          <a:xfrm>
            <a:off x="464325" y="2457688"/>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basicConfig</a:t>
            </a:r>
            <a:endParaRPr>
              <a:solidFill>
                <a:schemeClr val="lt1"/>
              </a:solidFill>
              <a:latin typeface="Lato"/>
              <a:ea typeface="Lato"/>
              <a:cs typeface="Lato"/>
              <a:sym typeface="Lato"/>
            </a:endParaRPr>
          </a:p>
        </p:txBody>
      </p:sp>
      <p:sp>
        <p:nvSpPr>
          <p:cNvPr id="758" name="Google Shape;758;p58"/>
          <p:cNvSpPr/>
          <p:nvPr/>
        </p:nvSpPr>
        <p:spPr>
          <a:xfrm>
            <a:off x="464325" y="2875913"/>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info</a:t>
            </a:r>
            <a:endParaRPr>
              <a:solidFill>
                <a:schemeClr val="lt1"/>
              </a:solidFill>
              <a:latin typeface="Lato"/>
              <a:ea typeface="Lato"/>
              <a:cs typeface="Lato"/>
              <a:sym typeface="Lato"/>
            </a:endParaRPr>
          </a:p>
        </p:txBody>
      </p:sp>
      <p:sp>
        <p:nvSpPr>
          <p:cNvPr id="759" name="Google Shape;759;p58"/>
          <p:cNvSpPr/>
          <p:nvPr/>
        </p:nvSpPr>
        <p:spPr>
          <a:xfrm>
            <a:off x="464325" y="3294138"/>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warning</a:t>
            </a:r>
            <a:endParaRPr>
              <a:solidFill>
                <a:schemeClr val="lt1"/>
              </a:solidFill>
              <a:latin typeface="Lato"/>
              <a:ea typeface="Lato"/>
              <a:cs typeface="Lato"/>
              <a:sym typeface="Lato"/>
            </a:endParaRPr>
          </a:p>
        </p:txBody>
      </p:sp>
      <p:sp>
        <p:nvSpPr>
          <p:cNvPr id="760" name="Google Shape;760;p58"/>
          <p:cNvSpPr/>
          <p:nvPr/>
        </p:nvSpPr>
        <p:spPr>
          <a:xfrm>
            <a:off x="464325" y="3712363"/>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error</a:t>
            </a:r>
            <a:endParaRPr>
              <a:solidFill>
                <a:schemeClr val="lt1"/>
              </a:solidFill>
              <a:latin typeface="Lato"/>
              <a:ea typeface="Lato"/>
              <a:cs typeface="Lato"/>
              <a:sym typeface="Lato"/>
            </a:endParaRPr>
          </a:p>
        </p:txBody>
      </p:sp>
      <p:sp>
        <p:nvSpPr>
          <p:cNvPr id="761" name="Google Shape;761;p58"/>
          <p:cNvSpPr/>
          <p:nvPr/>
        </p:nvSpPr>
        <p:spPr>
          <a:xfrm>
            <a:off x="2849500" y="1692150"/>
            <a:ext cx="5946000" cy="249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ato"/>
                <a:ea typeface="Lato"/>
                <a:cs typeface="Lato"/>
                <a:sym typeface="Lato"/>
              </a:rPr>
              <a:t>import logging</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logging.basicConfig(level=logging.INFO,</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format = ‘%(asctime)s %(levelname)s %(message)s’)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logging.info(“Application started”)</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logging.warning(“A warning message”)</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logging.error(“An error occurred”)</a:t>
            </a:r>
            <a:endParaRPr>
              <a:solidFill>
                <a:schemeClr val="lt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Monitoring de la mémoire utilisée</a:t>
            </a:r>
            <a:endParaRPr/>
          </a:p>
        </p:txBody>
      </p:sp>
      <p:sp>
        <p:nvSpPr>
          <p:cNvPr id="767" name="Google Shape;767;p59"/>
          <p:cNvSpPr/>
          <p:nvPr/>
        </p:nvSpPr>
        <p:spPr>
          <a:xfrm>
            <a:off x="173475" y="1957463"/>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768" name="Google Shape;768;p59"/>
          <p:cNvSpPr/>
          <p:nvPr/>
        </p:nvSpPr>
        <p:spPr>
          <a:xfrm>
            <a:off x="464325" y="2457688"/>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basicConfig</a:t>
            </a:r>
            <a:endParaRPr>
              <a:solidFill>
                <a:schemeClr val="lt1"/>
              </a:solidFill>
              <a:latin typeface="Lato"/>
              <a:ea typeface="Lato"/>
              <a:cs typeface="Lato"/>
              <a:sym typeface="Lato"/>
            </a:endParaRPr>
          </a:p>
        </p:txBody>
      </p:sp>
      <p:sp>
        <p:nvSpPr>
          <p:cNvPr id="769" name="Google Shape;769;p59"/>
          <p:cNvSpPr/>
          <p:nvPr/>
        </p:nvSpPr>
        <p:spPr>
          <a:xfrm>
            <a:off x="464325" y="2875913"/>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info</a:t>
            </a:r>
            <a:endParaRPr>
              <a:solidFill>
                <a:schemeClr val="lt1"/>
              </a:solidFill>
              <a:latin typeface="Lato"/>
              <a:ea typeface="Lato"/>
              <a:cs typeface="Lato"/>
              <a:sym typeface="Lato"/>
            </a:endParaRPr>
          </a:p>
        </p:txBody>
      </p:sp>
      <p:sp>
        <p:nvSpPr>
          <p:cNvPr id="770" name="Google Shape;770;p59"/>
          <p:cNvSpPr/>
          <p:nvPr/>
        </p:nvSpPr>
        <p:spPr>
          <a:xfrm>
            <a:off x="464325" y="3294138"/>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warning</a:t>
            </a:r>
            <a:endParaRPr>
              <a:solidFill>
                <a:schemeClr val="lt1"/>
              </a:solidFill>
              <a:latin typeface="Lato"/>
              <a:ea typeface="Lato"/>
              <a:cs typeface="Lato"/>
              <a:sym typeface="Lato"/>
            </a:endParaRPr>
          </a:p>
        </p:txBody>
      </p:sp>
      <p:sp>
        <p:nvSpPr>
          <p:cNvPr id="771" name="Google Shape;771;p59"/>
          <p:cNvSpPr/>
          <p:nvPr/>
        </p:nvSpPr>
        <p:spPr>
          <a:xfrm>
            <a:off x="464325" y="3712363"/>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error</a:t>
            </a:r>
            <a:endParaRPr>
              <a:solidFill>
                <a:schemeClr val="lt1"/>
              </a:solidFill>
              <a:latin typeface="Lato"/>
              <a:ea typeface="Lato"/>
              <a:cs typeface="Lato"/>
              <a:sym typeface="Lato"/>
            </a:endParaRPr>
          </a:p>
        </p:txBody>
      </p:sp>
      <p:sp>
        <p:nvSpPr>
          <p:cNvPr id="772" name="Google Shape;772;p59"/>
          <p:cNvSpPr/>
          <p:nvPr/>
        </p:nvSpPr>
        <p:spPr>
          <a:xfrm>
            <a:off x="2849525" y="1692275"/>
            <a:ext cx="5946000" cy="249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ato"/>
                <a:ea typeface="Lato"/>
                <a:cs typeface="Lato"/>
                <a:sym typeface="Lato"/>
              </a:rPr>
              <a:t>import psutil</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memory_info = psutil.virtual_memory()</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print(“Total memory : ” , memory_info.total)</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print(“Used memory : ” , memory_info.used)</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print(“Available memory : ” , memory_info.available)</a:t>
            </a:r>
            <a:endParaRPr>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Monitoring de l’utilisation du processeur</a:t>
            </a:r>
            <a:endParaRPr/>
          </a:p>
        </p:txBody>
      </p:sp>
      <p:sp>
        <p:nvSpPr>
          <p:cNvPr id="778" name="Google Shape;778;p60"/>
          <p:cNvSpPr/>
          <p:nvPr/>
        </p:nvSpPr>
        <p:spPr>
          <a:xfrm>
            <a:off x="134750" y="1653125"/>
            <a:ext cx="2296200" cy="222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psutil (bibliothèque)</a:t>
            </a:r>
            <a:endParaRPr>
              <a:latin typeface="Lato"/>
              <a:ea typeface="Lato"/>
              <a:cs typeface="Lato"/>
              <a:sym typeface="Lato"/>
            </a:endParaRPr>
          </a:p>
        </p:txBody>
      </p:sp>
      <p:sp>
        <p:nvSpPr>
          <p:cNvPr id="779" name="Google Shape;779;p60"/>
          <p:cNvSpPr/>
          <p:nvPr/>
        </p:nvSpPr>
        <p:spPr>
          <a:xfrm>
            <a:off x="370175" y="2153350"/>
            <a:ext cx="1714500" cy="387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cpu_percent</a:t>
            </a:r>
            <a:endParaRPr>
              <a:solidFill>
                <a:schemeClr val="lt1"/>
              </a:solidFill>
              <a:latin typeface="Lato"/>
              <a:ea typeface="Lato"/>
              <a:cs typeface="Lato"/>
              <a:sym typeface="Lato"/>
            </a:endParaRPr>
          </a:p>
        </p:txBody>
      </p:sp>
      <p:sp>
        <p:nvSpPr>
          <p:cNvPr id="780" name="Google Shape;780;p60"/>
          <p:cNvSpPr/>
          <p:nvPr/>
        </p:nvSpPr>
        <p:spPr>
          <a:xfrm>
            <a:off x="2818650" y="1653125"/>
            <a:ext cx="5946000" cy="2163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ato"/>
                <a:ea typeface="Lato"/>
                <a:cs typeface="Lato"/>
                <a:sym typeface="Lato"/>
              </a:rPr>
              <a:t>import psutil</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cpu_info = psutil.cpu_percent(interval=1)</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print(“CPU usage : ” , cpu_info)</a:t>
            </a:r>
            <a:endParaRPr>
              <a:solidFill>
                <a:schemeClr val="lt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Journalisation et monitoring combinés</a:t>
            </a:r>
            <a:endParaRPr/>
          </a:p>
        </p:txBody>
      </p:sp>
      <p:sp>
        <p:nvSpPr>
          <p:cNvPr id="786" name="Google Shape;786;p61"/>
          <p:cNvSpPr/>
          <p:nvPr/>
        </p:nvSpPr>
        <p:spPr>
          <a:xfrm>
            <a:off x="1352100" y="1190225"/>
            <a:ext cx="6439800" cy="3531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ato"/>
                <a:ea typeface="Lato"/>
                <a:cs typeface="Lato"/>
                <a:sym typeface="Lato"/>
              </a:rPr>
              <a:t>import psutil</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import logging</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logging.basicConfig(level=logging.INFO,</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format = ‘%(asctime)s %(levelname)s %(message)s’)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logging.info(“Application started”)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#Perform calculations</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result = 0</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for i in range (1, 101):</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result += i</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cpu_info = psutil.cpu_percent(interval = 1)</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	logging.info(“CPU usage : %s”, cpu_info)</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fr">
                <a:solidFill>
                  <a:schemeClr val="lt1"/>
                </a:solidFill>
                <a:latin typeface="Lato"/>
                <a:ea typeface="Lato"/>
                <a:cs typeface="Lato"/>
                <a:sym typeface="Lato"/>
              </a:rPr>
              <a:t>logging.info(“Application finished”)</a:t>
            </a:r>
            <a:endParaRPr>
              <a:solidFill>
                <a:schemeClr val="lt1"/>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Journalisation et monitoring combinés</a:t>
            </a:r>
            <a:endParaRPr/>
          </a:p>
        </p:txBody>
      </p:sp>
      <p:sp>
        <p:nvSpPr>
          <p:cNvPr id="792" name="Google Shape;792;p6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Il est important de noter que les exemples ci-dessus ne représentent qu’une petite partie des fonctionnalités offertes par les bibliothèques de journalisation et de monitoring disponibles en Python. Il est donc important de consulter la documentation de ces bibliothèques pour en savoir plus sur les fonctionnalités.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3"/>
          <p:cNvSpPr txBox="1"/>
          <p:nvPr>
            <p:ph type="title"/>
          </p:nvPr>
        </p:nvSpPr>
        <p:spPr>
          <a:xfrm>
            <a:off x="596650" y="56975"/>
            <a:ext cx="7749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Etude de cas : Les outils pour du monitoring et log</a:t>
            </a:r>
            <a:endParaRPr/>
          </a:p>
        </p:txBody>
      </p:sp>
      <p:pic>
        <p:nvPicPr>
          <p:cNvPr id="798" name="Google Shape;798;p63"/>
          <p:cNvPicPr preferRelativeResize="0"/>
          <p:nvPr/>
        </p:nvPicPr>
        <p:blipFill>
          <a:blip r:embed="rId3">
            <a:alphaModFix/>
          </a:blip>
          <a:stretch>
            <a:fillRect/>
          </a:stretch>
        </p:blipFill>
        <p:spPr>
          <a:xfrm>
            <a:off x="741550" y="3612725"/>
            <a:ext cx="3138875" cy="1479851"/>
          </a:xfrm>
          <a:prstGeom prst="rect">
            <a:avLst/>
          </a:prstGeom>
          <a:noFill/>
          <a:ln>
            <a:noFill/>
          </a:ln>
        </p:spPr>
      </p:pic>
      <p:sp>
        <p:nvSpPr>
          <p:cNvPr id="799" name="Google Shape;799;p63"/>
          <p:cNvSpPr txBox="1"/>
          <p:nvPr/>
        </p:nvSpPr>
        <p:spPr>
          <a:xfrm>
            <a:off x="1846588" y="3102393"/>
            <a:ext cx="9288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3 </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PowerBI</a:t>
            </a:r>
            <a:endParaRPr sz="1300">
              <a:solidFill>
                <a:schemeClr val="lt1"/>
              </a:solidFill>
              <a:latin typeface="Lato"/>
              <a:ea typeface="Lato"/>
              <a:cs typeface="Lato"/>
              <a:sym typeface="Lato"/>
            </a:endParaRPr>
          </a:p>
        </p:txBody>
      </p:sp>
      <p:pic>
        <p:nvPicPr>
          <p:cNvPr id="800" name="Google Shape;800;p63"/>
          <p:cNvPicPr preferRelativeResize="0"/>
          <p:nvPr/>
        </p:nvPicPr>
        <p:blipFill>
          <a:blip r:embed="rId4">
            <a:alphaModFix/>
          </a:blip>
          <a:stretch>
            <a:fillRect/>
          </a:stretch>
        </p:blipFill>
        <p:spPr>
          <a:xfrm>
            <a:off x="5459900" y="3551500"/>
            <a:ext cx="2633147" cy="1541076"/>
          </a:xfrm>
          <a:prstGeom prst="rect">
            <a:avLst/>
          </a:prstGeom>
          <a:noFill/>
          <a:ln>
            <a:noFill/>
          </a:ln>
        </p:spPr>
      </p:pic>
      <p:sp>
        <p:nvSpPr>
          <p:cNvPr id="801" name="Google Shape;801;p63"/>
          <p:cNvSpPr txBox="1"/>
          <p:nvPr/>
        </p:nvSpPr>
        <p:spPr>
          <a:xfrm>
            <a:off x="6097775" y="3061575"/>
            <a:ext cx="15564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4 </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AWS CloudWatch</a:t>
            </a:r>
            <a:endParaRPr sz="1300">
              <a:solidFill>
                <a:schemeClr val="lt1"/>
              </a:solidFill>
              <a:latin typeface="Lato"/>
              <a:ea typeface="Lato"/>
              <a:cs typeface="Lato"/>
              <a:sym typeface="Lato"/>
            </a:endParaRPr>
          </a:p>
        </p:txBody>
      </p:sp>
      <p:pic>
        <p:nvPicPr>
          <p:cNvPr id="802" name="Google Shape;802;p63"/>
          <p:cNvPicPr preferRelativeResize="0"/>
          <p:nvPr/>
        </p:nvPicPr>
        <p:blipFill>
          <a:blip r:embed="rId5">
            <a:alphaModFix/>
          </a:blip>
          <a:stretch>
            <a:fillRect/>
          </a:stretch>
        </p:blipFill>
        <p:spPr>
          <a:xfrm>
            <a:off x="884825" y="1561324"/>
            <a:ext cx="2852326" cy="1541074"/>
          </a:xfrm>
          <a:prstGeom prst="rect">
            <a:avLst/>
          </a:prstGeom>
          <a:noFill/>
          <a:ln>
            <a:noFill/>
          </a:ln>
        </p:spPr>
      </p:pic>
      <p:sp>
        <p:nvSpPr>
          <p:cNvPr id="803" name="Google Shape;803;p63"/>
          <p:cNvSpPr txBox="1"/>
          <p:nvPr/>
        </p:nvSpPr>
        <p:spPr>
          <a:xfrm>
            <a:off x="1408347" y="1112225"/>
            <a:ext cx="20349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1 </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Grafana/Prometheus</a:t>
            </a:r>
            <a:endParaRPr sz="1300">
              <a:solidFill>
                <a:schemeClr val="lt1"/>
              </a:solidFill>
              <a:latin typeface="Lato"/>
              <a:ea typeface="Lato"/>
              <a:cs typeface="Lato"/>
              <a:sym typeface="Lato"/>
            </a:endParaRPr>
          </a:p>
        </p:txBody>
      </p:sp>
      <p:pic>
        <p:nvPicPr>
          <p:cNvPr id="804" name="Google Shape;804;p63"/>
          <p:cNvPicPr preferRelativeResize="0"/>
          <p:nvPr/>
        </p:nvPicPr>
        <p:blipFill>
          <a:blip r:embed="rId6">
            <a:alphaModFix/>
          </a:blip>
          <a:stretch>
            <a:fillRect/>
          </a:stretch>
        </p:blipFill>
        <p:spPr>
          <a:xfrm>
            <a:off x="5383412" y="1602147"/>
            <a:ext cx="2786122" cy="1541075"/>
          </a:xfrm>
          <a:prstGeom prst="rect">
            <a:avLst/>
          </a:prstGeom>
          <a:noFill/>
          <a:ln>
            <a:noFill/>
          </a:ln>
        </p:spPr>
      </p:pic>
      <p:sp>
        <p:nvSpPr>
          <p:cNvPr id="805" name="Google Shape;805;p63"/>
          <p:cNvSpPr txBox="1"/>
          <p:nvPr/>
        </p:nvSpPr>
        <p:spPr>
          <a:xfrm>
            <a:off x="5759022" y="1112225"/>
            <a:ext cx="20349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Groupe 2 </a:t>
            </a:r>
            <a:endParaRPr sz="1300">
              <a:solidFill>
                <a:schemeClr val="lt1"/>
              </a:solidFill>
              <a:latin typeface="Lato"/>
              <a:ea typeface="Lato"/>
              <a:cs typeface="Lato"/>
              <a:sym typeface="Lato"/>
            </a:endParaRPr>
          </a:p>
          <a:p>
            <a:pPr indent="0" lvl="0" marL="0" rtl="0" algn="ctr">
              <a:spcBef>
                <a:spcPts val="0"/>
              </a:spcBef>
              <a:spcAft>
                <a:spcPts val="0"/>
              </a:spcAft>
              <a:buNone/>
            </a:pPr>
            <a:r>
              <a:rPr lang="fr" sz="1300">
                <a:solidFill>
                  <a:schemeClr val="lt1"/>
                </a:solidFill>
                <a:latin typeface="Lato"/>
                <a:ea typeface="Lato"/>
                <a:cs typeface="Lato"/>
                <a:sym typeface="Lato"/>
              </a:rPr>
              <a:t>DataDog</a:t>
            </a:r>
            <a:endParaRPr sz="1300">
              <a:solidFill>
                <a:schemeClr val="lt1"/>
              </a:solidFill>
              <a:latin typeface="Lato"/>
              <a:ea typeface="Lato"/>
              <a:cs typeface="Lato"/>
              <a:sym typeface="Lato"/>
            </a:endParaRPr>
          </a:p>
        </p:txBody>
      </p:sp>
      <p:sp>
        <p:nvSpPr>
          <p:cNvPr id="806" name="Google Shape;806;p63"/>
          <p:cNvSpPr/>
          <p:nvPr/>
        </p:nvSpPr>
        <p:spPr>
          <a:xfrm>
            <a:off x="1765525" y="622325"/>
            <a:ext cx="5755800" cy="4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Etude de cas (30 minutes)</a:t>
            </a:r>
            <a:endParaRPr b="1">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75" name="Google Shape;175;p19"/>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76" name="Google Shape;176;p19"/>
          <p:cNvSpPr/>
          <p:nvPr/>
        </p:nvSpPr>
        <p:spPr>
          <a:xfrm>
            <a:off x="1273746" y="1894880"/>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3. Définition des objectifs et exigences pour les SI</a:t>
            </a:r>
            <a:endParaRPr b="0" i="0" sz="2700" u="none" cap="none" strike="noStrike">
              <a:solidFill>
                <a:schemeClr val="dk1"/>
              </a:solidFill>
              <a:latin typeface="Calibri"/>
              <a:ea typeface="Calibri"/>
              <a:cs typeface="Calibri"/>
              <a:sym typeface="Calibri"/>
            </a:endParaRPr>
          </a:p>
        </p:txBody>
      </p:sp>
      <p:sp>
        <p:nvSpPr>
          <p:cNvPr id="177" name="Google Shape;177;p19"/>
          <p:cNvSpPr/>
          <p:nvPr/>
        </p:nvSpPr>
        <p:spPr>
          <a:xfrm>
            <a:off x="1273746" y="2971130"/>
            <a:ext cx="65964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La définition d'objectifs clairs et d'exigences précises des SI est nécessaire pour soutenir les objectifs de l'entreprise. Ces objectifs peuvent être la satisfaction de la clientèle, l'innovation technologique, l'amélioration de l'efficacité opérationnelle, ou encore l'optimisation des processus. Les exigences des SI doivent être alignées avec ces objectifs, en identifiant les fonctionnalités, les capacités et les performances nécessaires pour répondre aux besoins de l'entreprise.</a:t>
            </a:r>
            <a:endParaRPr b="0" i="0" sz="1100" u="none" cap="none" strike="noStrike">
              <a:solidFill>
                <a:schemeClr val="dk1"/>
              </a:solidFill>
              <a:latin typeface="Calibri"/>
              <a:ea typeface="Calibri"/>
              <a:cs typeface="Calibri"/>
              <a:sym typeface="Calibri"/>
            </a:endParaRPr>
          </a:p>
        </p:txBody>
      </p:sp>
      <p:pic>
        <p:nvPicPr>
          <p:cNvPr descr="preencoded.png" id="178" name="Google Shape;178;p19"/>
          <p:cNvPicPr preferRelativeResize="0"/>
          <p:nvPr/>
        </p:nvPicPr>
        <p:blipFill rotWithShape="1">
          <a:blip r:embed="rId3">
            <a:alphaModFix/>
          </a:blip>
          <a:srcRect b="0" l="0" r="0" t="0"/>
          <a:stretch/>
        </p:blipFill>
        <p:spPr>
          <a:xfrm>
            <a:off x="0" y="0"/>
            <a:ext cx="9144000" cy="83321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4"/>
          <p:cNvSpPr/>
          <p:nvPr/>
        </p:nvSpPr>
        <p:spPr>
          <a:xfrm>
            <a:off x="397800" y="1485775"/>
            <a:ext cx="1734900" cy="21660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2" name="Google Shape;812;p64"/>
          <p:cNvSpPr txBox="1"/>
          <p:nvPr>
            <p:ph type="title"/>
          </p:nvPr>
        </p:nvSpPr>
        <p:spPr>
          <a:xfrm>
            <a:off x="1338650" y="352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Grafana</a:t>
            </a:r>
            <a:endParaRPr/>
          </a:p>
        </p:txBody>
      </p:sp>
      <p:pic>
        <p:nvPicPr>
          <p:cNvPr id="813" name="Google Shape;813;p64"/>
          <p:cNvPicPr preferRelativeResize="0"/>
          <p:nvPr/>
        </p:nvPicPr>
        <p:blipFill>
          <a:blip r:embed="rId3">
            <a:alphaModFix/>
          </a:blip>
          <a:stretch>
            <a:fillRect/>
          </a:stretch>
        </p:blipFill>
        <p:spPr>
          <a:xfrm>
            <a:off x="4572000" y="1325700"/>
            <a:ext cx="4310150" cy="2689351"/>
          </a:xfrm>
          <a:prstGeom prst="rect">
            <a:avLst/>
          </a:prstGeom>
          <a:noFill/>
          <a:ln>
            <a:noFill/>
          </a:ln>
        </p:spPr>
      </p:pic>
      <p:sp>
        <p:nvSpPr>
          <p:cNvPr id="814" name="Google Shape;814;p64"/>
          <p:cNvSpPr/>
          <p:nvPr/>
        </p:nvSpPr>
        <p:spPr>
          <a:xfrm>
            <a:off x="678900" y="2183950"/>
            <a:ext cx="1172700" cy="349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InfluxDB</a:t>
            </a:r>
            <a:endParaRPr>
              <a:latin typeface="Lato"/>
              <a:ea typeface="Lato"/>
              <a:cs typeface="Lato"/>
              <a:sym typeface="Lato"/>
            </a:endParaRPr>
          </a:p>
        </p:txBody>
      </p:sp>
      <p:sp>
        <p:nvSpPr>
          <p:cNvPr id="815" name="Google Shape;815;p64"/>
          <p:cNvSpPr/>
          <p:nvPr/>
        </p:nvSpPr>
        <p:spPr>
          <a:xfrm>
            <a:off x="678900" y="2647750"/>
            <a:ext cx="1172700" cy="349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Graphite</a:t>
            </a:r>
            <a:endParaRPr>
              <a:latin typeface="Lato"/>
              <a:ea typeface="Lato"/>
              <a:cs typeface="Lato"/>
              <a:sym typeface="Lato"/>
            </a:endParaRPr>
          </a:p>
        </p:txBody>
      </p:sp>
      <p:sp>
        <p:nvSpPr>
          <p:cNvPr id="816" name="Google Shape;816;p64"/>
          <p:cNvSpPr/>
          <p:nvPr/>
        </p:nvSpPr>
        <p:spPr>
          <a:xfrm>
            <a:off x="678900" y="3088175"/>
            <a:ext cx="1172700" cy="349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latin typeface="Lato"/>
                <a:ea typeface="Lato"/>
                <a:cs typeface="Lato"/>
                <a:sym typeface="Lato"/>
              </a:rPr>
              <a:t>Elasticsearch</a:t>
            </a:r>
            <a:endParaRPr sz="1300">
              <a:latin typeface="Lato"/>
              <a:ea typeface="Lato"/>
              <a:cs typeface="Lato"/>
              <a:sym typeface="Lato"/>
            </a:endParaRPr>
          </a:p>
        </p:txBody>
      </p:sp>
      <p:sp>
        <p:nvSpPr>
          <p:cNvPr id="817" name="Google Shape;817;p64"/>
          <p:cNvSpPr/>
          <p:nvPr/>
        </p:nvSpPr>
        <p:spPr>
          <a:xfrm>
            <a:off x="678900" y="1720150"/>
            <a:ext cx="1172700" cy="349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Prometheus</a:t>
            </a:r>
            <a:endParaRPr>
              <a:latin typeface="Lato"/>
              <a:ea typeface="Lato"/>
              <a:cs typeface="Lato"/>
              <a:sym typeface="Lato"/>
            </a:endParaRPr>
          </a:p>
        </p:txBody>
      </p:sp>
      <p:sp>
        <p:nvSpPr>
          <p:cNvPr id="818" name="Google Shape;818;p64"/>
          <p:cNvSpPr txBox="1"/>
          <p:nvPr/>
        </p:nvSpPr>
        <p:spPr>
          <a:xfrm>
            <a:off x="397800" y="3723900"/>
            <a:ext cx="173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Format de données</a:t>
            </a:r>
            <a:endParaRPr b="1" sz="1300">
              <a:solidFill>
                <a:srgbClr val="FF0000"/>
              </a:solidFill>
              <a:latin typeface="Lato"/>
              <a:ea typeface="Lato"/>
              <a:cs typeface="Lato"/>
              <a:sym typeface="Lato"/>
            </a:endParaRPr>
          </a:p>
        </p:txBody>
      </p:sp>
      <p:sp>
        <p:nvSpPr>
          <p:cNvPr id="819" name="Google Shape;819;p64"/>
          <p:cNvSpPr/>
          <p:nvPr/>
        </p:nvSpPr>
        <p:spPr>
          <a:xfrm>
            <a:off x="2132700" y="2324850"/>
            <a:ext cx="2439300" cy="5967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Ingestion temps réel</a:t>
            </a:r>
            <a:endParaRPr>
              <a:latin typeface="Lato"/>
              <a:ea typeface="Lato"/>
              <a:cs typeface="Lato"/>
              <a:sym typeface="Lato"/>
            </a:endParaRPr>
          </a:p>
        </p:txBody>
      </p:sp>
      <p:sp>
        <p:nvSpPr>
          <p:cNvPr id="820" name="Google Shape;820;p64"/>
          <p:cNvSpPr/>
          <p:nvPr/>
        </p:nvSpPr>
        <p:spPr>
          <a:xfrm>
            <a:off x="4701075" y="4073688"/>
            <a:ext cx="1964700" cy="25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 source</a:t>
            </a:r>
            <a:endParaRPr sz="1200">
              <a:latin typeface="Lato"/>
              <a:ea typeface="Lato"/>
              <a:cs typeface="Lato"/>
              <a:sym typeface="Lato"/>
            </a:endParaRPr>
          </a:p>
        </p:txBody>
      </p:sp>
      <p:sp>
        <p:nvSpPr>
          <p:cNvPr id="821" name="Google Shape;821;p64"/>
          <p:cNvSpPr/>
          <p:nvPr/>
        </p:nvSpPr>
        <p:spPr>
          <a:xfrm>
            <a:off x="4701075" y="4438575"/>
            <a:ext cx="1964700" cy="25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Visualisation de données</a:t>
            </a:r>
            <a:endParaRPr sz="1200">
              <a:latin typeface="Lato"/>
              <a:ea typeface="Lato"/>
              <a:cs typeface="Lato"/>
              <a:sym typeface="Lato"/>
            </a:endParaRPr>
          </a:p>
        </p:txBody>
      </p:sp>
      <p:sp>
        <p:nvSpPr>
          <p:cNvPr id="822" name="Google Shape;822;p64"/>
          <p:cNvSpPr/>
          <p:nvPr/>
        </p:nvSpPr>
        <p:spPr>
          <a:xfrm>
            <a:off x="4701075" y="4803450"/>
            <a:ext cx="1964700" cy="25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Monitoring</a:t>
            </a:r>
            <a:endParaRPr sz="1200">
              <a:latin typeface="Lato"/>
              <a:ea typeface="Lato"/>
              <a:cs typeface="Lato"/>
              <a:sym typeface="Lato"/>
            </a:endParaRPr>
          </a:p>
        </p:txBody>
      </p:sp>
      <p:sp>
        <p:nvSpPr>
          <p:cNvPr id="823" name="Google Shape;823;p64"/>
          <p:cNvSpPr txBox="1"/>
          <p:nvPr/>
        </p:nvSpPr>
        <p:spPr>
          <a:xfrm>
            <a:off x="5660175" y="850800"/>
            <a:ext cx="26373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Dashboard personnalisé Grafana</a:t>
            </a:r>
            <a:endParaRPr b="1" sz="1300">
              <a:solidFill>
                <a:schemeClr val="lt1"/>
              </a:solidFill>
              <a:latin typeface="Lato"/>
              <a:ea typeface="Lato"/>
              <a:cs typeface="Lato"/>
              <a:sym typeface="Lato"/>
            </a:endParaRPr>
          </a:p>
        </p:txBody>
      </p:sp>
      <p:sp>
        <p:nvSpPr>
          <p:cNvPr id="824" name="Google Shape;824;p64"/>
          <p:cNvSpPr/>
          <p:nvPr/>
        </p:nvSpPr>
        <p:spPr>
          <a:xfrm>
            <a:off x="2325025" y="3180863"/>
            <a:ext cx="1964700" cy="25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Données de performance</a:t>
            </a:r>
            <a:endParaRPr sz="1200">
              <a:latin typeface="Lato"/>
              <a:ea typeface="Lato"/>
              <a:cs typeface="Lato"/>
              <a:sym typeface="Lato"/>
            </a:endParaRPr>
          </a:p>
        </p:txBody>
      </p:sp>
      <p:cxnSp>
        <p:nvCxnSpPr>
          <p:cNvPr id="825" name="Google Shape;825;p64"/>
          <p:cNvCxnSpPr>
            <a:stCxn id="824" idx="0"/>
          </p:cNvCxnSpPr>
          <p:nvPr/>
        </p:nvCxnSpPr>
        <p:spPr>
          <a:xfrm flipH="1" rot="10800000">
            <a:off x="3307375" y="2767163"/>
            <a:ext cx="15300" cy="413700"/>
          </a:xfrm>
          <a:prstGeom prst="straightConnector1">
            <a:avLst/>
          </a:prstGeom>
          <a:noFill/>
          <a:ln cap="flat" cmpd="sng" w="9525">
            <a:solidFill>
              <a:schemeClr val="dk2"/>
            </a:solidFill>
            <a:prstDash val="solid"/>
            <a:round/>
            <a:headEnd len="med" w="med" type="none"/>
            <a:tailEnd len="med" w="med" type="none"/>
          </a:ln>
        </p:spPr>
      </p:cxnSp>
      <p:sp>
        <p:nvSpPr>
          <p:cNvPr id="826" name="Google Shape;826;p64"/>
          <p:cNvSpPr/>
          <p:nvPr/>
        </p:nvSpPr>
        <p:spPr>
          <a:xfrm>
            <a:off x="3783875" y="643950"/>
            <a:ext cx="1349400" cy="413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Tableaux de bord interactifs</a:t>
            </a:r>
            <a:endParaRPr sz="1200">
              <a:latin typeface="Lato"/>
              <a:ea typeface="Lato"/>
              <a:cs typeface="Lato"/>
              <a:sym typeface="Lato"/>
            </a:endParaRPr>
          </a:p>
        </p:txBody>
      </p:sp>
      <p:cxnSp>
        <p:nvCxnSpPr>
          <p:cNvPr id="827" name="Google Shape;827;p64"/>
          <p:cNvCxnSpPr>
            <a:stCxn id="826" idx="3"/>
          </p:cNvCxnSpPr>
          <p:nvPr/>
        </p:nvCxnSpPr>
        <p:spPr>
          <a:xfrm>
            <a:off x="5133275" y="850800"/>
            <a:ext cx="2335200" cy="784800"/>
          </a:xfrm>
          <a:prstGeom prst="straightConnector1">
            <a:avLst/>
          </a:prstGeom>
          <a:noFill/>
          <a:ln cap="flat" cmpd="sng" w="9525">
            <a:solidFill>
              <a:schemeClr val="dk2"/>
            </a:solidFill>
            <a:prstDash val="solid"/>
            <a:round/>
            <a:headEnd len="med" w="med" type="none"/>
            <a:tailEnd len="med" w="med" type="none"/>
          </a:ln>
        </p:spPr>
      </p:cxnSp>
      <p:sp>
        <p:nvSpPr>
          <p:cNvPr id="828" name="Google Shape;828;p64"/>
          <p:cNvSpPr/>
          <p:nvPr/>
        </p:nvSpPr>
        <p:spPr>
          <a:xfrm>
            <a:off x="3082475" y="1267050"/>
            <a:ext cx="1349400" cy="413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Graphiques</a:t>
            </a:r>
            <a:endParaRPr sz="1200">
              <a:latin typeface="Lato"/>
              <a:ea typeface="Lato"/>
              <a:cs typeface="Lato"/>
              <a:sym typeface="Lato"/>
            </a:endParaRPr>
          </a:p>
        </p:txBody>
      </p:sp>
      <p:cxnSp>
        <p:nvCxnSpPr>
          <p:cNvPr id="829" name="Google Shape;829;p64"/>
          <p:cNvCxnSpPr>
            <a:stCxn id="828" idx="2"/>
          </p:cNvCxnSpPr>
          <p:nvPr/>
        </p:nvCxnSpPr>
        <p:spPr>
          <a:xfrm>
            <a:off x="3757175" y="1680750"/>
            <a:ext cx="1098300" cy="243000"/>
          </a:xfrm>
          <a:prstGeom prst="straightConnector1">
            <a:avLst/>
          </a:prstGeom>
          <a:noFill/>
          <a:ln cap="flat" cmpd="sng" w="9525">
            <a:solidFill>
              <a:schemeClr val="dk2"/>
            </a:solidFill>
            <a:prstDash val="solid"/>
            <a:round/>
            <a:headEnd len="med" w="med" type="none"/>
            <a:tailEnd len="med" w="med" type="none"/>
          </a:ln>
        </p:spPr>
      </p:cxnSp>
      <p:sp>
        <p:nvSpPr>
          <p:cNvPr id="830" name="Google Shape;830;p64"/>
          <p:cNvSpPr/>
          <p:nvPr/>
        </p:nvSpPr>
        <p:spPr>
          <a:xfrm>
            <a:off x="6982875" y="4181475"/>
            <a:ext cx="1964700" cy="257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Analyse de tendances</a:t>
            </a:r>
            <a:endParaRPr sz="1200">
              <a:latin typeface="Lato"/>
              <a:ea typeface="Lato"/>
              <a:cs typeface="Lato"/>
              <a:sym typeface="Lato"/>
            </a:endParaRPr>
          </a:p>
        </p:txBody>
      </p:sp>
      <p:sp>
        <p:nvSpPr>
          <p:cNvPr id="831" name="Google Shape;831;p64"/>
          <p:cNvSpPr/>
          <p:nvPr/>
        </p:nvSpPr>
        <p:spPr>
          <a:xfrm>
            <a:off x="6982875" y="4498475"/>
            <a:ext cx="1964700" cy="257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Alertes temps réel</a:t>
            </a:r>
            <a:endParaRPr sz="1200">
              <a:latin typeface="Lato"/>
              <a:ea typeface="Lato"/>
              <a:cs typeface="Lato"/>
              <a:sym typeface="Lato"/>
            </a:endParaRPr>
          </a:p>
        </p:txBody>
      </p:sp>
      <p:sp>
        <p:nvSpPr>
          <p:cNvPr id="832" name="Google Shape;832;p64"/>
          <p:cNvSpPr/>
          <p:nvPr/>
        </p:nvSpPr>
        <p:spPr>
          <a:xfrm>
            <a:off x="6982875" y="4815475"/>
            <a:ext cx="1964700" cy="257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Collaboration temps réel</a:t>
            </a:r>
            <a:endParaRPr sz="1200">
              <a:latin typeface="Lato"/>
              <a:ea typeface="Lato"/>
              <a:cs typeface="Lato"/>
              <a:sym typeface="Lato"/>
            </a:endParaRPr>
          </a:p>
        </p:txBody>
      </p:sp>
      <p:cxnSp>
        <p:nvCxnSpPr>
          <p:cNvPr id="833" name="Google Shape;833;p64"/>
          <p:cNvCxnSpPr>
            <a:stCxn id="821" idx="3"/>
            <a:endCxn id="830" idx="1"/>
          </p:cNvCxnSpPr>
          <p:nvPr/>
        </p:nvCxnSpPr>
        <p:spPr>
          <a:xfrm flipH="1" rot="10800000">
            <a:off x="6665775" y="4310025"/>
            <a:ext cx="317100" cy="2571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834" name="Google Shape;834;p64"/>
          <p:cNvCxnSpPr>
            <a:stCxn id="821" idx="3"/>
            <a:endCxn id="832" idx="1"/>
          </p:cNvCxnSpPr>
          <p:nvPr/>
        </p:nvCxnSpPr>
        <p:spPr>
          <a:xfrm>
            <a:off x="6665775" y="4567125"/>
            <a:ext cx="317100" cy="3768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835" name="Google Shape;835;p64"/>
          <p:cNvCxnSpPr>
            <a:stCxn id="821" idx="3"/>
            <a:endCxn id="831" idx="1"/>
          </p:cNvCxnSpPr>
          <p:nvPr/>
        </p:nvCxnSpPr>
        <p:spPr>
          <a:xfrm>
            <a:off x="6665775" y="4567125"/>
            <a:ext cx="317100" cy="600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Grafana</a:t>
            </a:r>
            <a:endParaRPr/>
          </a:p>
        </p:txBody>
      </p:sp>
      <p:pic>
        <p:nvPicPr>
          <p:cNvPr id="841" name="Google Shape;841;p65"/>
          <p:cNvPicPr preferRelativeResize="0"/>
          <p:nvPr/>
        </p:nvPicPr>
        <p:blipFill>
          <a:blip r:embed="rId3">
            <a:alphaModFix/>
          </a:blip>
          <a:stretch>
            <a:fillRect/>
          </a:stretch>
        </p:blipFill>
        <p:spPr>
          <a:xfrm>
            <a:off x="323450" y="2086875"/>
            <a:ext cx="3417701" cy="2132500"/>
          </a:xfrm>
          <a:prstGeom prst="rect">
            <a:avLst/>
          </a:prstGeom>
          <a:noFill/>
          <a:ln>
            <a:noFill/>
          </a:ln>
        </p:spPr>
      </p:pic>
      <p:sp>
        <p:nvSpPr>
          <p:cNvPr id="842" name="Google Shape;842;p65"/>
          <p:cNvSpPr/>
          <p:nvPr/>
        </p:nvSpPr>
        <p:spPr>
          <a:xfrm>
            <a:off x="6190875" y="1037625"/>
            <a:ext cx="2006100" cy="28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Équipe DevOps</a:t>
            </a:r>
            <a:endParaRPr>
              <a:latin typeface="Lato"/>
              <a:ea typeface="Lato"/>
              <a:cs typeface="Lato"/>
              <a:sym typeface="Lato"/>
            </a:endParaRPr>
          </a:p>
        </p:txBody>
      </p:sp>
      <p:sp>
        <p:nvSpPr>
          <p:cNvPr id="843" name="Google Shape;843;p65"/>
          <p:cNvSpPr/>
          <p:nvPr/>
        </p:nvSpPr>
        <p:spPr>
          <a:xfrm>
            <a:off x="6190875" y="2313238"/>
            <a:ext cx="2006100" cy="288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Équipe Cybersécurité</a:t>
            </a:r>
            <a:endParaRPr>
              <a:solidFill>
                <a:schemeClr val="lt1"/>
              </a:solidFill>
              <a:latin typeface="Lato"/>
              <a:ea typeface="Lato"/>
              <a:cs typeface="Lato"/>
              <a:sym typeface="Lato"/>
            </a:endParaRPr>
          </a:p>
        </p:txBody>
      </p:sp>
      <p:sp>
        <p:nvSpPr>
          <p:cNvPr id="844" name="Google Shape;844;p65"/>
          <p:cNvSpPr/>
          <p:nvPr/>
        </p:nvSpPr>
        <p:spPr>
          <a:xfrm>
            <a:off x="6190875" y="3588875"/>
            <a:ext cx="2006100" cy="420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latin typeface="Lato"/>
                <a:ea typeface="Lato"/>
                <a:cs typeface="Lato"/>
                <a:sym typeface="Lato"/>
              </a:rPr>
              <a:t>Équipe </a:t>
            </a:r>
            <a:endParaRPr b="1" sz="1300">
              <a:latin typeface="Lato"/>
              <a:ea typeface="Lato"/>
              <a:cs typeface="Lato"/>
              <a:sym typeface="Lato"/>
            </a:endParaRPr>
          </a:p>
          <a:p>
            <a:pPr indent="0" lvl="0" marL="0" rtl="0" algn="ctr">
              <a:spcBef>
                <a:spcPts val="0"/>
              </a:spcBef>
              <a:spcAft>
                <a:spcPts val="0"/>
              </a:spcAft>
              <a:buNone/>
            </a:pPr>
            <a:r>
              <a:rPr b="1" lang="fr" sz="1300">
                <a:latin typeface="Lato"/>
                <a:ea typeface="Lato"/>
                <a:cs typeface="Lato"/>
                <a:sym typeface="Lato"/>
              </a:rPr>
              <a:t>Gestion de performance</a:t>
            </a:r>
            <a:endParaRPr b="1" sz="1300">
              <a:latin typeface="Lato"/>
              <a:ea typeface="Lato"/>
              <a:cs typeface="Lato"/>
              <a:sym typeface="Lato"/>
            </a:endParaRPr>
          </a:p>
        </p:txBody>
      </p:sp>
      <p:cxnSp>
        <p:nvCxnSpPr>
          <p:cNvPr id="845" name="Google Shape;845;p65"/>
          <p:cNvCxnSpPr>
            <a:stCxn id="841" idx="3"/>
            <a:endCxn id="843" idx="1"/>
          </p:cNvCxnSpPr>
          <p:nvPr/>
        </p:nvCxnSpPr>
        <p:spPr>
          <a:xfrm flipH="1" rot="10800000">
            <a:off x="3741151" y="2457125"/>
            <a:ext cx="2449800" cy="6960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846" name="Google Shape;846;p65"/>
          <p:cNvCxnSpPr>
            <a:stCxn id="841" idx="3"/>
            <a:endCxn id="844" idx="1"/>
          </p:cNvCxnSpPr>
          <p:nvPr/>
        </p:nvCxnSpPr>
        <p:spPr>
          <a:xfrm>
            <a:off x="3741151" y="3153125"/>
            <a:ext cx="2449800" cy="6456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847" name="Google Shape;847;p65"/>
          <p:cNvCxnSpPr>
            <a:stCxn id="841" idx="3"/>
            <a:endCxn id="842" idx="1"/>
          </p:cNvCxnSpPr>
          <p:nvPr/>
        </p:nvCxnSpPr>
        <p:spPr>
          <a:xfrm flipH="1" rot="10800000">
            <a:off x="3741151" y="1181525"/>
            <a:ext cx="2449800" cy="19716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848" name="Google Shape;848;p65"/>
          <p:cNvSpPr txBox="1"/>
          <p:nvPr/>
        </p:nvSpPr>
        <p:spPr>
          <a:xfrm>
            <a:off x="5743425" y="2632823"/>
            <a:ext cx="29010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Identification des problèmes de sécurité temps réel</a:t>
            </a:r>
            <a:endParaRPr sz="1200">
              <a:solidFill>
                <a:schemeClr val="lt1"/>
              </a:solidFill>
              <a:latin typeface="Lato"/>
              <a:ea typeface="Lato"/>
              <a:cs typeface="Lato"/>
              <a:sym typeface="Lato"/>
            </a:endParaRPr>
          </a:p>
        </p:txBody>
      </p:sp>
      <p:sp>
        <p:nvSpPr>
          <p:cNvPr id="849" name="Google Shape;849;p65"/>
          <p:cNvSpPr txBox="1"/>
          <p:nvPr/>
        </p:nvSpPr>
        <p:spPr>
          <a:xfrm>
            <a:off x="5743425" y="4008876"/>
            <a:ext cx="2901000" cy="2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Gestion des performances temps réel</a:t>
            </a:r>
            <a:endParaRPr sz="1200">
              <a:solidFill>
                <a:schemeClr val="lt1"/>
              </a:solidFill>
              <a:latin typeface="Lato"/>
              <a:ea typeface="Lato"/>
              <a:cs typeface="Lato"/>
              <a:sym typeface="Lato"/>
            </a:endParaRPr>
          </a:p>
        </p:txBody>
      </p:sp>
      <p:sp>
        <p:nvSpPr>
          <p:cNvPr id="850" name="Google Shape;850;p65"/>
          <p:cNvSpPr txBox="1"/>
          <p:nvPr/>
        </p:nvSpPr>
        <p:spPr>
          <a:xfrm>
            <a:off x="5743425" y="1325636"/>
            <a:ext cx="29010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ato"/>
                <a:ea typeface="Lato"/>
                <a:cs typeface="Lato"/>
                <a:sym typeface="Lato"/>
              </a:rPr>
              <a:t>Surveillance de l’infrastructure temps réel</a:t>
            </a:r>
            <a:endParaRPr sz="1200">
              <a:solidFill>
                <a:schemeClr val="lt1"/>
              </a:solidFill>
              <a:latin typeface="Lato"/>
              <a:ea typeface="Lato"/>
              <a:cs typeface="Lato"/>
              <a:sym typeface="Lato"/>
            </a:endParaRPr>
          </a:p>
        </p:txBody>
      </p:sp>
      <p:sp>
        <p:nvSpPr>
          <p:cNvPr id="851" name="Google Shape;851;p65"/>
          <p:cNvSpPr txBox="1"/>
          <p:nvPr/>
        </p:nvSpPr>
        <p:spPr>
          <a:xfrm>
            <a:off x="713650" y="1745625"/>
            <a:ext cx="26373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Dashboard personnalisé Grafana</a:t>
            </a:r>
            <a:endParaRPr b="1" sz="1300">
              <a:solidFill>
                <a:schemeClr val="lt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Grafana et Prometheus</a:t>
            </a:r>
            <a:endParaRPr/>
          </a:p>
        </p:txBody>
      </p:sp>
      <p:sp>
        <p:nvSpPr>
          <p:cNvPr id="857" name="Google Shape;857;p66"/>
          <p:cNvSpPr/>
          <p:nvPr/>
        </p:nvSpPr>
        <p:spPr>
          <a:xfrm>
            <a:off x="2057000" y="2319600"/>
            <a:ext cx="1244700" cy="50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Prometheus</a:t>
            </a:r>
            <a:endParaRPr b="1">
              <a:latin typeface="Lato"/>
              <a:ea typeface="Lato"/>
              <a:cs typeface="Lato"/>
              <a:sym typeface="Lato"/>
            </a:endParaRPr>
          </a:p>
        </p:txBody>
      </p:sp>
      <p:pic>
        <p:nvPicPr>
          <p:cNvPr id="858" name="Google Shape;858;p66"/>
          <p:cNvPicPr preferRelativeResize="0"/>
          <p:nvPr/>
        </p:nvPicPr>
        <p:blipFill>
          <a:blip r:embed="rId3">
            <a:alphaModFix/>
          </a:blip>
          <a:stretch>
            <a:fillRect/>
          </a:stretch>
        </p:blipFill>
        <p:spPr>
          <a:xfrm>
            <a:off x="6574689" y="2066138"/>
            <a:ext cx="2228438" cy="1390450"/>
          </a:xfrm>
          <a:prstGeom prst="rect">
            <a:avLst/>
          </a:prstGeom>
          <a:noFill/>
          <a:ln>
            <a:noFill/>
          </a:ln>
        </p:spPr>
      </p:pic>
      <p:sp>
        <p:nvSpPr>
          <p:cNvPr id="859" name="Google Shape;859;p66"/>
          <p:cNvSpPr txBox="1"/>
          <p:nvPr/>
        </p:nvSpPr>
        <p:spPr>
          <a:xfrm>
            <a:off x="6425200" y="1686913"/>
            <a:ext cx="26373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Dashboard personnalisé Grafana</a:t>
            </a:r>
            <a:endParaRPr b="1" sz="1300">
              <a:solidFill>
                <a:schemeClr val="lt1"/>
              </a:solidFill>
              <a:latin typeface="Lato"/>
              <a:ea typeface="Lato"/>
              <a:cs typeface="Lato"/>
              <a:sym typeface="Lato"/>
            </a:endParaRPr>
          </a:p>
        </p:txBody>
      </p:sp>
      <p:sp>
        <p:nvSpPr>
          <p:cNvPr id="860" name="Google Shape;860;p66"/>
          <p:cNvSpPr/>
          <p:nvPr/>
        </p:nvSpPr>
        <p:spPr>
          <a:xfrm>
            <a:off x="81500" y="16917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1</a:t>
            </a:r>
            <a:endParaRPr>
              <a:latin typeface="Lato"/>
              <a:ea typeface="Lato"/>
              <a:cs typeface="Lato"/>
              <a:sym typeface="Lato"/>
            </a:endParaRPr>
          </a:p>
        </p:txBody>
      </p:sp>
      <p:sp>
        <p:nvSpPr>
          <p:cNvPr id="861" name="Google Shape;861;p66"/>
          <p:cNvSpPr/>
          <p:nvPr/>
        </p:nvSpPr>
        <p:spPr>
          <a:xfrm>
            <a:off x="81500" y="23196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2</a:t>
            </a:r>
            <a:endParaRPr>
              <a:latin typeface="Lato"/>
              <a:ea typeface="Lato"/>
              <a:cs typeface="Lato"/>
              <a:sym typeface="Lato"/>
            </a:endParaRPr>
          </a:p>
        </p:txBody>
      </p:sp>
      <p:sp>
        <p:nvSpPr>
          <p:cNvPr id="862" name="Google Shape;862;p66"/>
          <p:cNvSpPr/>
          <p:nvPr/>
        </p:nvSpPr>
        <p:spPr>
          <a:xfrm>
            <a:off x="81500" y="29475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3</a:t>
            </a:r>
            <a:endParaRPr>
              <a:latin typeface="Lato"/>
              <a:ea typeface="Lato"/>
              <a:cs typeface="Lato"/>
              <a:sym typeface="Lato"/>
            </a:endParaRPr>
          </a:p>
        </p:txBody>
      </p:sp>
      <p:cxnSp>
        <p:nvCxnSpPr>
          <p:cNvPr id="863" name="Google Shape;863;p66"/>
          <p:cNvCxnSpPr>
            <a:stCxn id="860" idx="3"/>
            <a:endCxn id="857" idx="1"/>
          </p:cNvCxnSpPr>
          <p:nvPr/>
        </p:nvCxnSpPr>
        <p:spPr>
          <a:xfrm>
            <a:off x="1060700" y="1943850"/>
            <a:ext cx="996300" cy="62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64" name="Google Shape;864;p66"/>
          <p:cNvCxnSpPr>
            <a:stCxn id="861" idx="3"/>
            <a:endCxn id="857" idx="1"/>
          </p:cNvCxnSpPr>
          <p:nvPr/>
        </p:nvCxnSpPr>
        <p:spPr>
          <a:xfrm>
            <a:off x="1060700" y="2571750"/>
            <a:ext cx="9963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65" name="Google Shape;865;p66"/>
          <p:cNvCxnSpPr>
            <a:stCxn id="862" idx="3"/>
            <a:endCxn id="857" idx="1"/>
          </p:cNvCxnSpPr>
          <p:nvPr/>
        </p:nvCxnSpPr>
        <p:spPr>
          <a:xfrm flipH="1" rot="10800000">
            <a:off x="1060700" y="2571750"/>
            <a:ext cx="996300" cy="6279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866" name="Google Shape;866;p66"/>
          <p:cNvSpPr/>
          <p:nvPr/>
        </p:nvSpPr>
        <p:spPr>
          <a:xfrm>
            <a:off x="3358800" y="2218950"/>
            <a:ext cx="3216000" cy="705600"/>
          </a:xfrm>
          <a:prstGeom prst="lef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PromQL</a:t>
            </a:r>
            <a:endParaRPr b="1"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(Prometheus Query Language)</a:t>
            </a:r>
            <a:endParaRPr sz="1200">
              <a:latin typeface="Lato"/>
              <a:ea typeface="Lato"/>
              <a:cs typeface="Lato"/>
              <a:sym typeface="Lato"/>
            </a:endParaRPr>
          </a:p>
        </p:txBody>
      </p:sp>
      <p:sp>
        <p:nvSpPr>
          <p:cNvPr id="867" name="Google Shape;867;p66"/>
          <p:cNvSpPr/>
          <p:nvPr/>
        </p:nvSpPr>
        <p:spPr>
          <a:xfrm>
            <a:off x="2510150" y="3835650"/>
            <a:ext cx="2304300" cy="1018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Métriques</a:t>
            </a:r>
            <a:endParaRPr b="1" sz="12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Indicateur de performance système</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Ressources utilisées</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Données d’application</a:t>
            </a:r>
            <a:endParaRPr i="1" sz="1100">
              <a:latin typeface="Lato"/>
              <a:ea typeface="Lato"/>
              <a:cs typeface="Lato"/>
              <a:sym typeface="Lato"/>
            </a:endParaRPr>
          </a:p>
        </p:txBody>
      </p:sp>
      <p:cxnSp>
        <p:nvCxnSpPr>
          <p:cNvPr id="868" name="Google Shape;868;p66"/>
          <p:cNvCxnSpPr>
            <a:endCxn id="867" idx="0"/>
          </p:cNvCxnSpPr>
          <p:nvPr/>
        </p:nvCxnSpPr>
        <p:spPr>
          <a:xfrm>
            <a:off x="2679200" y="2823750"/>
            <a:ext cx="983100" cy="1011900"/>
          </a:xfrm>
          <a:prstGeom prst="straightConnector1">
            <a:avLst/>
          </a:prstGeom>
          <a:noFill/>
          <a:ln cap="flat" cmpd="sng" w="9525">
            <a:solidFill>
              <a:schemeClr val="dk2"/>
            </a:solidFill>
            <a:prstDash val="solid"/>
            <a:round/>
            <a:headEnd len="med" w="med" type="none"/>
            <a:tailEnd len="med" w="med" type="none"/>
          </a:ln>
        </p:spPr>
      </p:cxnSp>
      <p:sp>
        <p:nvSpPr>
          <p:cNvPr id="869" name="Google Shape;869;p66"/>
          <p:cNvSpPr txBox="1"/>
          <p:nvPr/>
        </p:nvSpPr>
        <p:spPr>
          <a:xfrm>
            <a:off x="1311600" y="3027300"/>
            <a:ext cx="20472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100">
                <a:solidFill>
                  <a:schemeClr val="lt1"/>
                </a:solidFill>
                <a:latin typeface="Lato"/>
                <a:ea typeface="Lato"/>
                <a:cs typeface="Lato"/>
                <a:sym typeface="Lato"/>
              </a:rPr>
              <a:t>Collecte sous la forme de paire clé-valeur </a:t>
            </a:r>
            <a:endParaRPr sz="1100">
              <a:solidFill>
                <a:schemeClr val="lt1"/>
              </a:solidFill>
              <a:latin typeface="Lato"/>
              <a:ea typeface="Lato"/>
              <a:cs typeface="Lato"/>
              <a:sym typeface="Lato"/>
            </a:endParaRPr>
          </a:p>
          <a:p>
            <a:pPr indent="0" lvl="0" marL="0" rtl="0" algn="ctr">
              <a:spcBef>
                <a:spcPts val="0"/>
              </a:spcBef>
              <a:spcAft>
                <a:spcPts val="0"/>
              </a:spcAft>
              <a:buNone/>
            </a:pPr>
            <a:r>
              <a:rPr lang="fr" sz="1100">
                <a:solidFill>
                  <a:schemeClr val="lt1"/>
                </a:solidFill>
                <a:latin typeface="Lato"/>
                <a:ea typeface="Lato"/>
                <a:cs typeface="Lato"/>
                <a:sym typeface="Lato"/>
              </a:rPr>
              <a:t>(Non relationnel)</a:t>
            </a:r>
            <a:endParaRPr sz="1100">
              <a:solidFill>
                <a:schemeClr val="lt1"/>
              </a:solidFill>
              <a:latin typeface="Lato"/>
              <a:ea typeface="Lato"/>
              <a:cs typeface="Lato"/>
              <a:sym typeface="Lato"/>
            </a:endParaRPr>
          </a:p>
        </p:txBody>
      </p:sp>
      <p:sp>
        <p:nvSpPr>
          <p:cNvPr id="870" name="Google Shape;870;p66"/>
          <p:cNvSpPr txBox="1"/>
          <p:nvPr/>
        </p:nvSpPr>
        <p:spPr>
          <a:xfrm>
            <a:off x="2148850" y="1814700"/>
            <a:ext cx="11181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100">
                <a:solidFill>
                  <a:schemeClr val="lt1"/>
                </a:solidFill>
                <a:latin typeface="Lato"/>
                <a:ea typeface="Lato"/>
                <a:cs typeface="Lato"/>
                <a:sym typeface="Lato"/>
              </a:rPr>
              <a:t>Data locale agrégée</a:t>
            </a:r>
            <a:endParaRPr sz="1100">
              <a:solidFill>
                <a:schemeClr val="l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7"/>
          <p:cNvSpPr/>
          <p:nvPr/>
        </p:nvSpPr>
        <p:spPr>
          <a:xfrm>
            <a:off x="81500" y="1382900"/>
            <a:ext cx="5247300" cy="36165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6" name="Google Shape;876;p6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Grafana et Prometheus</a:t>
            </a:r>
            <a:endParaRPr/>
          </a:p>
        </p:txBody>
      </p:sp>
      <p:sp>
        <p:nvSpPr>
          <p:cNvPr id="877" name="Google Shape;877;p67"/>
          <p:cNvSpPr/>
          <p:nvPr/>
        </p:nvSpPr>
        <p:spPr>
          <a:xfrm>
            <a:off x="2057000" y="2319600"/>
            <a:ext cx="1244700" cy="50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Prometheus</a:t>
            </a:r>
            <a:endParaRPr b="1">
              <a:latin typeface="Lato"/>
              <a:ea typeface="Lato"/>
              <a:cs typeface="Lato"/>
              <a:sym typeface="Lato"/>
            </a:endParaRPr>
          </a:p>
        </p:txBody>
      </p:sp>
      <p:pic>
        <p:nvPicPr>
          <p:cNvPr id="878" name="Google Shape;878;p67"/>
          <p:cNvPicPr preferRelativeResize="0"/>
          <p:nvPr/>
        </p:nvPicPr>
        <p:blipFill>
          <a:blip r:embed="rId3">
            <a:alphaModFix/>
          </a:blip>
          <a:stretch>
            <a:fillRect/>
          </a:stretch>
        </p:blipFill>
        <p:spPr>
          <a:xfrm>
            <a:off x="6574689" y="2066138"/>
            <a:ext cx="2228438" cy="1390450"/>
          </a:xfrm>
          <a:prstGeom prst="rect">
            <a:avLst/>
          </a:prstGeom>
          <a:noFill/>
          <a:ln>
            <a:noFill/>
          </a:ln>
        </p:spPr>
      </p:pic>
      <p:sp>
        <p:nvSpPr>
          <p:cNvPr id="879" name="Google Shape;879;p67"/>
          <p:cNvSpPr txBox="1"/>
          <p:nvPr/>
        </p:nvSpPr>
        <p:spPr>
          <a:xfrm>
            <a:off x="6425200" y="1686913"/>
            <a:ext cx="26373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Dashboard personnalisé Grafana</a:t>
            </a:r>
            <a:endParaRPr b="1" sz="1300">
              <a:solidFill>
                <a:schemeClr val="lt1"/>
              </a:solidFill>
              <a:latin typeface="Lato"/>
              <a:ea typeface="Lato"/>
              <a:cs typeface="Lato"/>
              <a:sym typeface="Lato"/>
            </a:endParaRPr>
          </a:p>
        </p:txBody>
      </p:sp>
      <p:sp>
        <p:nvSpPr>
          <p:cNvPr id="880" name="Google Shape;880;p67"/>
          <p:cNvSpPr/>
          <p:nvPr/>
        </p:nvSpPr>
        <p:spPr>
          <a:xfrm>
            <a:off x="81500" y="16917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1</a:t>
            </a:r>
            <a:endParaRPr>
              <a:latin typeface="Lato"/>
              <a:ea typeface="Lato"/>
              <a:cs typeface="Lato"/>
              <a:sym typeface="Lato"/>
            </a:endParaRPr>
          </a:p>
        </p:txBody>
      </p:sp>
      <p:sp>
        <p:nvSpPr>
          <p:cNvPr id="881" name="Google Shape;881;p67"/>
          <p:cNvSpPr/>
          <p:nvPr/>
        </p:nvSpPr>
        <p:spPr>
          <a:xfrm>
            <a:off x="81500" y="23196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2</a:t>
            </a:r>
            <a:endParaRPr>
              <a:latin typeface="Lato"/>
              <a:ea typeface="Lato"/>
              <a:cs typeface="Lato"/>
              <a:sym typeface="Lato"/>
            </a:endParaRPr>
          </a:p>
        </p:txBody>
      </p:sp>
      <p:sp>
        <p:nvSpPr>
          <p:cNvPr id="882" name="Google Shape;882;p67"/>
          <p:cNvSpPr/>
          <p:nvPr/>
        </p:nvSpPr>
        <p:spPr>
          <a:xfrm>
            <a:off x="81500" y="2947500"/>
            <a:ext cx="979200" cy="50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Source 3</a:t>
            </a:r>
            <a:endParaRPr>
              <a:latin typeface="Lato"/>
              <a:ea typeface="Lato"/>
              <a:cs typeface="Lato"/>
              <a:sym typeface="Lato"/>
            </a:endParaRPr>
          </a:p>
        </p:txBody>
      </p:sp>
      <p:cxnSp>
        <p:nvCxnSpPr>
          <p:cNvPr id="883" name="Google Shape;883;p67"/>
          <p:cNvCxnSpPr>
            <a:stCxn id="880" idx="3"/>
            <a:endCxn id="877" idx="1"/>
          </p:cNvCxnSpPr>
          <p:nvPr/>
        </p:nvCxnSpPr>
        <p:spPr>
          <a:xfrm>
            <a:off x="1060700" y="1943850"/>
            <a:ext cx="996300" cy="62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84" name="Google Shape;884;p67"/>
          <p:cNvCxnSpPr>
            <a:stCxn id="881" idx="3"/>
            <a:endCxn id="877" idx="1"/>
          </p:cNvCxnSpPr>
          <p:nvPr/>
        </p:nvCxnSpPr>
        <p:spPr>
          <a:xfrm>
            <a:off x="1060700" y="2571750"/>
            <a:ext cx="9963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885" name="Google Shape;885;p67"/>
          <p:cNvCxnSpPr>
            <a:stCxn id="882" idx="3"/>
            <a:endCxn id="877" idx="1"/>
          </p:cNvCxnSpPr>
          <p:nvPr/>
        </p:nvCxnSpPr>
        <p:spPr>
          <a:xfrm flipH="1" rot="10800000">
            <a:off x="1060700" y="2571750"/>
            <a:ext cx="996300" cy="6279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886" name="Google Shape;886;p67"/>
          <p:cNvSpPr/>
          <p:nvPr/>
        </p:nvSpPr>
        <p:spPr>
          <a:xfrm>
            <a:off x="3358800" y="2218950"/>
            <a:ext cx="3216000" cy="705600"/>
          </a:xfrm>
          <a:prstGeom prst="lef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PromQL</a:t>
            </a:r>
            <a:endParaRPr b="1"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(Prometheus Query Language)</a:t>
            </a:r>
            <a:endParaRPr sz="1200">
              <a:latin typeface="Lato"/>
              <a:ea typeface="Lato"/>
              <a:cs typeface="Lato"/>
              <a:sym typeface="Lato"/>
            </a:endParaRPr>
          </a:p>
        </p:txBody>
      </p:sp>
      <p:sp>
        <p:nvSpPr>
          <p:cNvPr id="887" name="Google Shape;887;p67"/>
          <p:cNvSpPr/>
          <p:nvPr/>
        </p:nvSpPr>
        <p:spPr>
          <a:xfrm>
            <a:off x="2510150" y="3835650"/>
            <a:ext cx="2304300" cy="1018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Métriques</a:t>
            </a:r>
            <a:endParaRPr b="1" sz="12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Indicateur de performance système</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Ressources utilisées</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Données d’application</a:t>
            </a:r>
            <a:endParaRPr i="1" sz="1100">
              <a:latin typeface="Lato"/>
              <a:ea typeface="Lato"/>
              <a:cs typeface="Lato"/>
              <a:sym typeface="Lato"/>
            </a:endParaRPr>
          </a:p>
        </p:txBody>
      </p:sp>
      <p:cxnSp>
        <p:nvCxnSpPr>
          <p:cNvPr id="888" name="Google Shape;888;p67"/>
          <p:cNvCxnSpPr>
            <a:endCxn id="887" idx="0"/>
          </p:cNvCxnSpPr>
          <p:nvPr/>
        </p:nvCxnSpPr>
        <p:spPr>
          <a:xfrm>
            <a:off x="2679200" y="2823750"/>
            <a:ext cx="983100" cy="1011900"/>
          </a:xfrm>
          <a:prstGeom prst="straightConnector1">
            <a:avLst/>
          </a:prstGeom>
          <a:noFill/>
          <a:ln cap="flat" cmpd="sng" w="9525">
            <a:solidFill>
              <a:schemeClr val="dk2"/>
            </a:solidFill>
            <a:prstDash val="solid"/>
            <a:round/>
            <a:headEnd len="med" w="med" type="none"/>
            <a:tailEnd len="med" w="med" type="none"/>
          </a:ln>
        </p:spPr>
      </p:cxnSp>
      <p:sp>
        <p:nvSpPr>
          <p:cNvPr id="889" name="Google Shape;889;p67"/>
          <p:cNvSpPr txBox="1"/>
          <p:nvPr/>
        </p:nvSpPr>
        <p:spPr>
          <a:xfrm>
            <a:off x="1311600" y="3027300"/>
            <a:ext cx="20472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100">
                <a:solidFill>
                  <a:schemeClr val="lt1"/>
                </a:solidFill>
                <a:latin typeface="Lato"/>
                <a:ea typeface="Lato"/>
                <a:cs typeface="Lato"/>
                <a:sym typeface="Lato"/>
              </a:rPr>
              <a:t>Collecte sous la forme de paire clé-valeur </a:t>
            </a:r>
            <a:endParaRPr sz="1100">
              <a:solidFill>
                <a:schemeClr val="lt1"/>
              </a:solidFill>
              <a:latin typeface="Lato"/>
              <a:ea typeface="Lato"/>
              <a:cs typeface="Lato"/>
              <a:sym typeface="Lato"/>
            </a:endParaRPr>
          </a:p>
          <a:p>
            <a:pPr indent="0" lvl="0" marL="0" rtl="0" algn="ctr">
              <a:spcBef>
                <a:spcPts val="0"/>
              </a:spcBef>
              <a:spcAft>
                <a:spcPts val="0"/>
              </a:spcAft>
              <a:buNone/>
            </a:pPr>
            <a:r>
              <a:rPr lang="fr" sz="1100">
                <a:solidFill>
                  <a:schemeClr val="lt1"/>
                </a:solidFill>
                <a:latin typeface="Lato"/>
                <a:ea typeface="Lato"/>
                <a:cs typeface="Lato"/>
                <a:sym typeface="Lato"/>
              </a:rPr>
              <a:t>(Non relationnel)</a:t>
            </a:r>
            <a:endParaRPr sz="1100">
              <a:solidFill>
                <a:schemeClr val="lt1"/>
              </a:solidFill>
              <a:latin typeface="Lato"/>
              <a:ea typeface="Lato"/>
              <a:cs typeface="Lato"/>
              <a:sym typeface="Lato"/>
            </a:endParaRPr>
          </a:p>
        </p:txBody>
      </p:sp>
      <p:sp>
        <p:nvSpPr>
          <p:cNvPr id="890" name="Google Shape;890;p67"/>
          <p:cNvSpPr txBox="1"/>
          <p:nvPr/>
        </p:nvSpPr>
        <p:spPr>
          <a:xfrm>
            <a:off x="2148850" y="1814700"/>
            <a:ext cx="11181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100">
                <a:solidFill>
                  <a:schemeClr val="lt1"/>
                </a:solidFill>
                <a:latin typeface="Lato"/>
                <a:ea typeface="Lato"/>
                <a:cs typeface="Lato"/>
                <a:sym typeface="Lato"/>
              </a:rPr>
              <a:t>Data locale agrégée</a:t>
            </a:r>
            <a:endParaRPr sz="1100">
              <a:solidFill>
                <a:schemeClr val="lt1"/>
              </a:solidFill>
              <a:latin typeface="Lato"/>
              <a:ea typeface="Lato"/>
              <a:cs typeface="Lato"/>
              <a:sym typeface="Lato"/>
            </a:endParaRPr>
          </a:p>
        </p:txBody>
      </p:sp>
      <p:sp>
        <p:nvSpPr>
          <p:cNvPr id="891" name="Google Shape;891;p67"/>
          <p:cNvSpPr/>
          <p:nvPr/>
        </p:nvSpPr>
        <p:spPr>
          <a:xfrm>
            <a:off x="6131050" y="1382900"/>
            <a:ext cx="2931600" cy="36165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2" name="Google Shape;892;p67"/>
          <p:cNvSpPr txBox="1"/>
          <p:nvPr/>
        </p:nvSpPr>
        <p:spPr>
          <a:xfrm>
            <a:off x="1749350" y="1033100"/>
            <a:ext cx="28428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Ingestion de données (temps réel)</a:t>
            </a:r>
            <a:endParaRPr b="1" sz="1300">
              <a:solidFill>
                <a:srgbClr val="FF0000"/>
              </a:solidFill>
              <a:latin typeface="Lato"/>
              <a:ea typeface="Lato"/>
              <a:cs typeface="Lato"/>
              <a:sym typeface="Lato"/>
            </a:endParaRPr>
          </a:p>
        </p:txBody>
      </p:sp>
      <p:sp>
        <p:nvSpPr>
          <p:cNvPr id="893" name="Google Shape;893;p67"/>
          <p:cNvSpPr txBox="1"/>
          <p:nvPr/>
        </p:nvSpPr>
        <p:spPr>
          <a:xfrm>
            <a:off x="6175450" y="1033100"/>
            <a:ext cx="28428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Data Visualization</a:t>
            </a:r>
            <a:endParaRPr b="1" sz="1300">
              <a:solidFill>
                <a:srgbClr val="FF0000"/>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6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Travaux pratiques  : Création d’un dashboard Grafana avec une source de donnée Prometheus</a:t>
            </a:r>
            <a:endParaRPr/>
          </a:p>
        </p:txBody>
      </p:sp>
      <p:sp>
        <p:nvSpPr>
          <p:cNvPr id="899" name="Google Shape;899;p68"/>
          <p:cNvSpPr txBox="1"/>
          <p:nvPr>
            <p:ph idx="1" type="body"/>
          </p:nvPr>
        </p:nvSpPr>
        <p:spPr>
          <a:xfrm>
            <a:off x="442350" y="1598400"/>
            <a:ext cx="5829900" cy="307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fr"/>
              <a:t>Objectif du TP : Réaliser le Lab sur Grafana </a:t>
            </a:r>
            <a:endParaRPr b="1"/>
          </a:p>
          <a:p>
            <a:pPr indent="0" lvl="0" marL="0" rtl="0" algn="ctr">
              <a:lnSpc>
                <a:spcPct val="200000"/>
              </a:lnSpc>
              <a:spcBef>
                <a:spcPts val="1200"/>
              </a:spcBef>
              <a:spcAft>
                <a:spcPts val="0"/>
              </a:spcAft>
              <a:buClr>
                <a:srgbClr val="000000"/>
              </a:buClr>
              <a:buFont typeface="Arial"/>
              <a:buNone/>
            </a:pPr>
            <a:r>
              <a:rPr lang="fr" u="sng">
                <a:solidFill>
                  <a:schemeClr val="accent5"/>
                </a:solidFill>
                <a:hlinkClick r:id="rId3">
                  <a:extLst>
                    <a:ext uri="{A12FA001-AC4F-418D-AE19-62706E023703}">
                      <ahyp:hlinkClr val="tx"/>
                    </a:ext>
                  </a:extLst>
                </a:hlinkClick>
              </a:rPr>
              <a:t>https://grafana.com/tutorials/grafana-fundamentals/</a:t>
            </a:r>
            <a:endParaRPr u="sng">
              <a:solidFill>
                <a:schemeClr val="accent5"/>
              </a:solidFill>
            </a:endParaRPr>
          </a:p>
          <a:p>
            <a:pPr indent="0" lvl="0" marL="0" rtl="0" algn="ctr">
              <a:spcBef>
                <a:spcPts val="0"/>
              </a:spcBef>
              <a:spcAft>
                <a:spcPts val="0"/>
              </a:spcAft>
              <a:buNone/>
            </a:pPr>
            <a:r>
              <a:rPr lang="fr"/>
              <a:t>Ajouter des sources de données</a:t>
            </a:r>
            <a:endParaRPr/>
          </a:p>
          <a:p>
            <a:pPr indent="0" lvl="0" marL="0" rtl="0" algn="ctr">
              <a:spcBef>
                <a:spcPts val="1200"/>
              </a:spcBef>
              <a:spcAft>
                <a:spcPts val="0"/>
              </a:spcAft>
              <a:buNone/>
            </a:pPr>
            <a:r>
              <a:rPr lang="fr"/>
              <a:t>Créer un Dashboard</a:t>
            </a:r>
            <a:endParaRPr/>
          </a:p>
          <a:p>
            <a:pPr indent="0" lvl="0" marL="0" rtl="0" algn="ctr">
              <a:spcBef>
                <a:spcPts val="1200"/>
              </a:spcBef>
              <a:spcAft>
                <a:spcPts val="0"/>
              </a:spcAft>
              <a:buNone/>
            </a:pPr>
            <a:r>
              <a:rPr lang="fr"/>
              <a:t>Réaliser un fichier pdf avec captures d’écran expliquant vos résultats. </a:t>
            </a:r>
            <a:endParaRPr/>
          </a:p>
          <a:p>
            <a:pPr indent="0" lvl="0" marL="0" rtl="0" algn="ctr">
              <a:spcBef>
                <a:spcPts val="1200"/>
              </a:spcBef>
              <a:spcAft>
                <a:spcPts val="0"/>
              </a:spcAft>
              <a:buNone/>
            </a:pPr>
            <a:r>
              <a:rPr lang="fr"/>
              <a:t>Deadline de rendu : </a:t>
            </a:r>
            <a:r>
              <a:rPr b="1" lang="fr"/>
              <a:t>Mercredi 21 février 23h59</a:t>
            </a:r>
            <a:endParaRPr b="1"/>
          </a:p>
          <a:p>
            <a:pPr indent="0" lvl="0" marL="0" rtl="0" algn="ctr">
              <a:spcBef>
                <a:spcPts val="1200"/>
              </a:spcBef>
              <a:spcAft>
                <a:spcPts val="0"/>
              </a:spcAft>
              <a:buNone/>
            </a:pPr>
            <a:r>
              <a:rPr lang="fr"/>
              <a:t>Format attendu : “TP_Grafana_NOM_PRENOM”</a:t>
            </a:r>
            <a:endParaRPr/>
          </a:p>
          <a:p>
            <a:pPr indent="0" lvl="0" marL="0" rtl="0" algn="ctr">
              <a:spcBef>
                <a:spcPts val="1200"/>
              </a:spcBef>
              <a:spcAft>
                <a:spcPts val="1200"/>
              </a:spcAft>
              <a:buNone/>
            </a:pPr>
            <a:r>
              <a:rPr lang="fr"/>
              <a:t>Adresse de rendu : yann.fornier@gmail.com</a:t>
            </a:r>
            <a:endParaRPr/>
          </a:p>
        </p:txBody>
      </p:sp>
      <p:pic>
        <p:nvPicPr>
          <p:cNvPr id="900" name="Google Shape;900;p68"/>
          <p:cNvPicPr preferRelativeResize="0"/>
          <p:nvPr/>
        </p:nvPicPr>
        <p:blipFill rotWithShape="1">
          <a:blip r:embed="rId4">
            <a:alphaModFix/>
          </a:blip>
          <a:srcRect b="0" l="0" r="0" t="0"/>
          <a:stretch/>
        </p:blipFill>
        <p:spPr>
          <a:xfrm>
            <a:off x="6521952" y="1859324"/>
            <a:ext cx="2080600" cy="2080600"/>
          </a:xfrm>
          <a:prstGeom prst="rect">
            <a:avLst/>
          </a:prstGeom>
          <a:noFill/>
          <a:ln>
            <a:noFill/>
          </a:ln>
        </p:spPr>
      </p:pic>
      <p:sp>
        <p:nvSpPr>
          <p:cNvPr id="901" name="Google Shape;901;p68"/>
          <p:cNvSpPr/>
          <p:nvPr/>
        </p:nvSpPr>
        <p:spPr>
          <a:xfrm>
            <a:off x="555500" y="1584200"/>
            <a:ext cx="5524200" cy="3281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Datadog</a:t>
            </a:r>
            <a:endParaRPr/>
          </a:p>
        </p:txBody>
      </p:sp>
      <p:pic>
        <p:nvPicPr>
          <p:cNvPr id="907" name="Google Shape;907;p69"/>
          <p:cNvPicPr preferRelativeResize="0"/>
          <p:nvPr/>
        </p:nvPicPr>
        <p:blipFill>
          <a:blip r:embed="rId3">
            <a:alphaModFix/>
          </a:blip>
          <a:stretch>
            <a:fillRect/>
          </a:stretch>
        </p:blipFill>
        <p:spPr>
          <a:xfrm>
            <a:off x="6477375" y="1346650"/>
            <a:ext cx="2450200" cy="2450200"/>
          </a:xfrm>
          <a:prstGeom prst="rect">
            <a:avLst/>
          </a:prstGeom>
          <a:noFill/>
          <a:ln>
            <a:noFill/>
          </a:ln>
        </p:spPr>
      </p:pic>
      <p:sp>
        <p:nvSpPr>
          <p:cNvPr id="908" name="Google Shape;908;p69"/>
          <p:cNvSpPr/>
          <p:nvPr/>
        </p:nvSpPr>
        <p:spPr>
          <a:xfrm>
            <a:off x="211825" y="1130250"/>
            <a:ext cx="4489200" cy="504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Datadog est une </a:t>
            </a:r>
            <a:r>
              <a:rPr b="1" lang="fr">
                <a:latin typeface="Lato"/>
                <a:ea typeface="Lato"/>
                <a:cs typeface="Lato"/>
                <a:sym typeface="Lato"/>
              </a:rPr>
              <a:t>plateforme de surveillance</a:t>
            </a:r>
            <a:r>
              <a:rPr lang="fr">
                <a:latin typeface="Lato"/>
                <a:ea typeface="Lato"/>
                <a:cs typeface="Lato"/>
                <a:sym typeface="Lato"/>
              </a:rPr>
              <a:t> complète</a:t>
            </a:r>
            <a:endParaRPr>
              <a:latin typeface="Lato"/>
              <a:ea typeface="Lato"/>
              <a:cs typeface="Lato"/>
              <a:sym typeface="Lato"/>
            </a:endParaRPr>
          </a:p>
        </p:txBody>
      </p:sp>
      <p:sp>
        <p:nvSpPr>
          <p:cNvPr id="909" name="Google Shape;909;p69"/>
          <p:cNvSpPr/>
          <p:nvPr/>
        </p:nvSpPr>
        <p:spPr>
          <a:xfrm>
            <a:off x="2952700" y="19671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Collecte de métriques</a:t>
            </a:r>
            <a:endParaRPr>
              <a:latin typeface="Lato"/>
              <a:ea typeface="Lato"/>
              <a:cs typeface="Lato"/>
              <a:sym typeface="Lato"/>
            </a:endParaRPr>
          </a:p>
        </p:txBody>
      </p:sp>
      <p:sp>
        <p:nvSpPr>
          <p:cNvPr id="910" name="Google Shape;910;p69"/>
          <p:cNvSpPr/>
          <p:nvPr/>
        </p:nvSpPr>
        <p:spPr>
          <a:xfrm>
            <a:off x="2952750" y="22997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Analyse de logs</a:t>
            </a:r>
            <a:endParaRPr>
              <a:latin typeface="Lato"/>
              <a:ea typeface="Lato"/>
              <a:cs typeface="Lato"/>
              <a:sym typeface="Lato"/>
            </a:endParaRPr>
          </a:p>
        </p:txBody>
      </p:sp>
      <p:sp>
        <p:nvSpPr>
          <p:cNvPr id="911" name="Google Shape;911;p69"/>
          <p:cNvSpPr/>
          <p:nvPr/>
        </p:nvSpPr>
        <p:spPr>
          <a:xfrm>
            <a:off x="2952750" y="26323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Tracing d’applications</a:t>
            </a:r>
            <a:endParaRPr>
              <a:latin typeface="Lato"/>
              <a:ea typeface="Lato"/>
              <a:cs typeface="Lato"/>
              <a:sym typeface="Lato"/>
            </a:endParaRPr>
          </a:p>
        </p:txBody>
      </p:sp>
      <p:sp>
        <p:nvSpPr>
          <p:cNvPr id="912" name="Google Shape;912;p69"/>
          <p:cNvSpPr/>
          <p:nvPr/>
        </p:nvSpPr>
        <p:spPr>
          <a:xfrm>
            <a:off x="2952750" y="29649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Alerting</a:t>
            </a:r>
            <a:endParaRPr>
              <a:latin typeface="Lato"/>
              <a:ea typeface="Lato"/>
              <a:cs typeface="Lato"/>
              <a:sym typeface="Lato"/>
            </a:endParaRPr>
          </a:p>
        </p:txBody>
      </p:sp>
      <p:sp>
        <p:nvSpPr>
          <p:cNvPr id="913" name="Google Shape;913;p69"/>
          <p:cNvSpPr/>
          <p:nvPr/>
        </p:nvSpPr>
        <p:spPr>
          <a:xfrm>
            <a:off x="2952700" y="3297500"/>
            <a:ext cx="3374100" cy="26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Intégration avec des services Cloud</a:t>
            </a:r>
            <a:endParaRPr>
              <a:latin typeface="Lato"/>
              <a:ea typeface="Lato"/>
              <a:cs typeface="Lato"/>
              <a:sym typeface="Lato"/>
            </a:endParaRPr>
          </a:p>
        </p:txBody>
      </p:sp>
      <p:sp>
        <p:nvSpPr>
          <p:cNvPr id="914" name="Google Shape;914;p69"/>
          <p:cNvSpPr/>
          <p:nvPr/>
        </p:nvSpPr>
        <p:spPr>
          <a:xfrm>
            <a:off x="1392450" y="4618450"/>
            <a:ext cx="6359100" cy="267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Grafana est davantage une plateforme de visualisation de données</a:t>
            </a:r>
            <a:endParaRPr>
              <a:latin typeface="Lato"/>
              <a:ea typeface="Lato"/>
              <a:cs typeface="Lato"/>
              <a:sym typeface="Lato"/>
            </a:endParaRPr>
          </a:p>
        </p:txBody>
      </p:sp>
      <p:cxnSp>
        <p:nvCxnSpPr>
          <p:cNvPr id="915" name="Google Shape;915;p69"/>
          <p:cNvCxnSpPr>
            <a:stCxn id="908" idx="2"/>
            <a:endCxn id="909" idx="1"/>
          </p:cNvCxnSpPr>
          <p:nvPr/>
        </p:nvCxnSpPr>
        <p:spPr>
          <a:xfrm flipH="1" rot="-5400000">
            <a:off x="2471275" y="1619400"/>
            <a:ext cx="466500" cy="496200"/>
          </a:xfrm>
          <a:prstGeom prst="curvedConnector2">
            <a:avLst/>
          </a:prstGeom>
          <a:noFill/>
          <a:ln cap="flat" cmpd="sng" w="9525">
            <a:solidFill>
              <a:schemeClr val="dk2"/>
            </a:solidFill>
            <a:prstDash val="solid"/>
            <a:round/>
            <a:headEnd len="med" w="med" type="none"/>
            <a:tailEnd len="med" w="med" type="none"/>
          </a:ln>
        </p:spPr>
      </p:cxnSp>
      <p:cxnSp>
        <p:nvCxnSpPr>
          <p:cNvPr id="916" name="Google Shape;916;p69"/>
          <p:cNvCxnSpPr>
            <a:stCxn id="908" idx="2"/>
            <a:endCxn id="910" idx="1"/>
          </p:cNvCxnSpPr>
          <p:nvPr/>
        </p:nvCxnSpPr>
        <p:spPr>
          <a:xfrm flipH="1" rot="-5400000">
            <a:off x="2304925" y="1785750"/>
            <a:ext cx="799200" cy="496200"/>
          </a:xfrm>
          <a:prstGeom prst="curvedConnector2">
            <a:avLst/>
          </a:prstGeom>
          <a:noFill/>
          <a:ln cap="flat" cmpd="sng" w="9525">
            <a:solidFill>
              <a:schemeClr val="dk2"/>
            </a:solidFill>
            <a:prstDash val="solid"/>
            <a:round/>
            <a:headEnd len="med" w="med" type="none"/>
            <a:tailEnd len="med" w="med" type="none"/>
          </a:ln>
        </p:spPr>
      </p:cxnSp>
      <p:cxnSp>
        <p:nvCxnSpPr>
          <p:cNvPr id="917" name="Google Shape;917;p69"/>
          <p:cNvCxnSpPr>
            <a:stCxn id="908" idx="2"/>
            <a:endCxn id="911" idx="1"/>
          </p:cNvCxnSpPr>
          <p:nvPr/>
        </p:nvCxnSpPr>
        <p:spPr>
          <a:xfrm flipH="1" rot="-5400000">
            <a:off x="2138725" y="1951950"/>
            <a:ext cx="1131600" cy="496200"/>
          </a:xfrm>
          <a:prstGeom prst="curvedConnector2">
            <a:avLst/>
          </a:prstGeom>
          <a:noFill/>
          <a:ln cap="flat" cmpd="sng" w="9525">
            <a:solidFill>
              <a:schemeClr val="dk2"/>
            </a:solidFill>
            <a:prstDash val="solid"/>
            <a:round/>
            <a:headEnd len="med" w="med" type="none"/>
            <a:tailEnd len="med" w="med" type="none"/>
          </a:ln>
        </p:spPr>
      </p:cxnSp>
      <p:cxnSp>
        <p:nvCxnSpPr>
          <p:cNvPr id="918" name="Google Shape;918;p69"/>
          <p:cNvCxnSpPr>
            <a:stCxn id="908" idx="2"/>
            <a:endCxn id="912" idx="1"/>
          </p:cNvCxnSpPr>
          <p:nvPr/>
        </p:nvCxnSpPr>
        <p:spPr>
          <a:xfrm flipH="1" rot="-5400000">
            <a:off x="1972375" y="2118300"/>
            <a:ext cx="1464300" cy="496200"/>
          </a:xfrm>
          <a:prstGeom prst="curvedConnector2">
            <a:avLst/>
          </a:prstGeom>
          <a:noFill/>
          <a:ln cap="flat" cmpd="sng" w="9525">
            <a:solidFill>
              <a:schemeClr val="dk2"/>
            </a:solidFill>
            <a:prstDash val="solid"/>
            <a:round/>
            <a:headEnd len="med" w="med" type="none"/>
            <a:tailEnd len="med" w="med" type="none"/>
          </a:ln>
        </p:spPr>
      </p:cxnSp>
      <p:cxnSp>
        <p:nvCxnSpPr>
          <p:cNvPr id="919" name="Google Shape;919;p69"/>
          <p:cNvCxnSpPr>
            <a:stCxn id="908" idx="2"/>
            <a:endCxn id="913" idx="1"/>
          </p:cNvCxnSpPr>
          <p:nvPr/>
        </p:nvCxnSpPr>
        <p:spPr>
          <a:xfrm flipH="1" rot="-5400000">
            <a:off x="1806025" y="2284650"/>
            <a:ext cx="1797000" cy="4962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Datadog</a:t>
            </a:r>
            <a:endParaRPr/>
          </a:p>
        </p:txBody>
      </p:sp>
      <p:pic>
        <p:nvPicPr>
          <p:cNvPr id="925" name="Google Shape;925;p70"/>
          <p:cNvPicPr preferRelativeResize="0"/>
          <p:nvPr/>
        </p:nvPicPr>
        <p:blipFill>
          <a:blip r:embed="rId3">
            <a:alphaModFix/>
          </a:blip>
          <a:stretch>
            <a:fillRect/>
          </a:stretch>
        </p:blipFill>
        <p:spPr>
          <a:xfrm>
            <a:off x="2904753" y="1911487"/>
            <a:ext cx="2902438" cy="1605425"/>
          </a:xfrm>
          <a:prstGeom prst="rect">
            <a:avLst/>
          </a:prstGeom>
          <a:noFill/>
          <a:ln>
            <a:noFill/>
          </a:ln>
        </p:spPr>
      </p:pic>
      <p:sp>
        <p:nvSpPr>
          <p:cNvPr id="926" name="Google Shape;926;p70"/>
          <p:cNvSpPr/>
          <p:nvPr/>
        </p:nvSpPr>
        <p:spPr>
          <a:xfrm>
            <a:off x="7004375" y="2135175"/>
            <a:ext cx="19752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AWS</a:t>
            </a:r>
            <a:endParaRPr>
              <a:latin typeface="Lato"/>
              <a:ea typeface="Lato"/>
              <a:cs typeface="Lato"/>
              <a:sym typeface="Lato"/>
            </a:endParaRPr>
          </a:p>
        </p:txBody>
      </p:sp>
      <p:sp>
        <p:nvSpPr>
          <p:cNvPr id="927" name="Google Shape;927;p70"/>
          <p:cNvSpPr/>
          <p:nvPr/>
        </p:nvSpPr>
        <p:spPr>
          <a:xfrm>
            <a:off x="7004375" y="2555050"/>
            <a:ext cx="19752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Azure</a:t>
            </a:r>
            <a:endParaRPr>
              <a:latin typeface="Lato"/>
              <a:ea typeface="Lato"/>
              <a:cs typeface="Lato"/>
              <a:sym typeface="Lato"/>
            </a:endParaRPr>
          </a:p>
        </p:txBody>
      </p:sp>
      <p:sp>
        <p:nvSpPr>
          <p:cNvPr id="928" name="Google Shape;928;p70"/>
          <p:cNvSpPr/>
          <p:nvPr/>
        </p:nvSpPr>
        <p:spPr>
          <a:xfrm>
            <a:off x="7004375" y="2974925"/>
            <a:ext cx="19752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latin typeface="Lato"/>
                <a:ea typeface="Lato"/>
                <a:cs typeface="Lato"/>
                <a:sym typeface="Lato"/>
              </a:rPr>
              <a:t>Google Cloud Platform</a:t>
            </a:r>
            <a:endParaRPr sz="1300">
              <a:latin typeface="Lato"/>
              <a:ea typeface="Lato"/>
              <a:cs typeface="Lato"/>
              <a:sym typeface="Lato"/>
            </a:endParaRPr>
          </a:p>
        </p:txBody>
      </p:sp>
      <p:sp>
        <p:nvSpPr>
          <p:cNvPr id="929" name="Google Shape;929;p70"/>
          <p:cNvSpPr/>
          <p:nvPr/>
        </p:nvSpPr>
        <p:spPr>
          <a:xfrm>
            <a:off x="442200" y="1563388"/>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930" name="Google Shape;930;p70"/>
          <p:cNvSpPr/>
          <p:nvPr/>
        </p:nvSpPr>
        <p:spPr>
          <a:xfrm>
            <a:off x="442200" y="2059063"/>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931" name="Google Shape;931;p70"/>
          <p:cNvSpPr/>
          <p:nvPr/>
        </p:nvSpPr>
        <p:spPr>
          <a:xfrm>
            <a:off x="442200" y="2554738"/>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932" name="Google Shape;932;p70"/>
          <p:cNvSpPr/>
          <p:nvPr/>
        </p:nvSpPr>
        <p:spPr>
          <a:xfrm>
            <a:off x="442200" y="3050413"/>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sp>
        <p:nvSpPr>
          <p:cNvPr id="933" name="Google Shape;933;p70"/>
          <p:cNvSpPr/>
          <p:nvPr/>
        </p:nvSpPr>
        <p:spPr>
          <a:xfrm>
            <a:off x="442200" y="3546088"/>
            <a:ext cx="855300" cy="31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API</a:t>
            </a:r>
            <a:endParaRPr>
              <a:latin typeface="Lato"/>
              <a:ea typeface="Lato"/>
              <a:cs typeface="Lato"/>
              <a:sym typeface="Lato"/>
            </a:endParaRPr>
          </a:p>
        </p:txBody>
      </p:sp>
      <p:cxnSp>
        <p:nvCxnSpPr>
          <p:cNvPr id="934" name="Google Shape;934;p70"/>
          <p:cNvCxnSpPr>
            <a:stCxn id="929" idx="3"/>
            <a:endCxn id="925" idx="1"/>
          </p:cNvCxnSpPr>
          <p:nvPr/>
        </p:nvCxnSpPr>
        <p:spPr>
          <a:xfrm>
            <a:off x="1297500" y="1722838"/>
            <a:ext cx="1607400" cy="9915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935" name="Google Shape;935;p70"/>
          <p:cNvCxnSpPr>
            <a:stCxn id="930" idx="3"/>
            <a:endCxn id="925" idx="1"/>
          </p:cNvCxnSpPr>
          <p:nvPr/>
        </p:nvCxnSpPr>
        <p:spPr>
          <a:xfrm>
            <a:off x="1297500" y="2218513"/>
            <a:ext cx="1607400" cy="4956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936" name="Google Shape;936;p70"/>
          <p:cNvCxnSpPr>
            <a:stCxn id="931" idx="3"/>
            <a:endCxn id="925" idx="1"/>
          </p:cNvCxnSpPr>
          <p:nvPr/>
        </p:nvCxnSpPr>
        <p:spPr>
          <a:xfrm>
            <a:off x="1297500" y="2714188"/>
            <a:ext cx="1607400" cy="6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937" name="Google Shape;937;p70"/>
          <p:cNvCxnSpPr>
            <a:stCxn id="932" idx="3"/>
            <a:endCxn id="925" idx="1"/>
          </p:cNvCxnSpPr>
          <p:nvPr/>
        </p:nvCxnSpPr>
        <p:spPr>
          <a:xfrm flipH="1" rot="10800000">
            <a:off x="1297500" y="2714263"/>
            <a:ext cx="1607400" cy="4956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938" name="Google Shape;938;p70"/>
          <p:cNvCxnSpPr>
            <a:stCxn id="933" idx="3"/>
            <a:endCxn id="925" idx="1"/>
          </p:cNvCxnSpPr>
          <p:nvPr/>
        </p:nvCxnSpPr>
        <p:spPr>
          <a:xfrm flipH="1" rot="10800000">
            <a:off x="1297500" y="2714338"/>
            <a:ext cx="1607400" cy="9912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939" name="Google Shape;939;p70"/>
          <p:cNvCxnSpPr>
            <a:stCxn id="926" idx="1"/>
            <a:endCxn id="925" idx="3"/>
          </p:cNvCxnSpPr>
          <p:nvPr/>
        </p:nvCxnSpPr>
        <p:spPr>
          <a:xfrm flipH="1">
            <a:off x="5807075" y="2294625"/>
            <a:ext cx="1197300" cy="4197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940" name="Google Shape;940;p70"/>
          <p:cNvCxnSpPr>
            <a:stCxn id="927" idx="1"/>
            <a:endCxn id="925" idx="3"/>
          </p:cNvCxnSpPr>
          <p:nvPr/>
        </p:nvCxnSpPr>
        <p:spPr>
          <a:xfrm flipH="1">
            <a:off x="5807075" y="2714500"/>
            <a:ext cx="1197300" cy="600"/>
          </a:xfrm>
          <a:prstGeom prst="curvedConnector3">
            <a:avLst>
              <a:gd fmla="val 49995" name="adj1"/>
            </a:avLst>
          </a:prstGeom>
          <a:noFill/>
          <a:ln cap="flat" cmpd="sng" w="9525">
            <a:solidFill>
              <a:schemeClr val="dk2"/>
            </a:solidFill>
            <a:prstDash val="solid"/>
            <a:round/>
            <a:headEnd len="med" w="med" type="none"/>
            <a:tailEnd len="med" w="med" type="none"/>
          </a:ln>
        </p:spPr>
      </p:cxnSp>
      <p:cxnSp>
        <p:nvCxnSpPr>
          <p:cNvPr id="941" name="Google Shape;941;p70"/>
          <p:cNvCxnSpPr>
            <a:stCxn id="928" idx="1"/>
            <a:endCxn id="925" idx="3"/>
          </p:cNvCxnSpPr>
          <p:nvPr/>
        </p:nvCxnSpPr>
        <p:spPr>
          <a:xfrm rot="10800000">
            <a:off x="5807075" y="2714075"/>
            <a:ext cx="1197300" cy="420300"/>
          </a:xfrm>
          <a:prstGeom prst="curvedConnector3">
            <a:avLst>
              <a:gd fmla="val 49995" name="adj1"/>
            </a:avLst>
          </a:prstGeom>
          <a:noFill/>
          <a:ln cap="flat" cmpd="sng" w="9525">
            <a:solidFill>
              <a:schemeClr val="dk2"/>
            </a:solidFill>
            <a:prstDash val="solid"/>
            <a:round/>
            <a:headEnd len="med" w="med" type="none"/>
            <a:tailEnd len="med" w="med" type="none"/>
          </a:ln>
        </p:spPr>
      </p:cxnSp>
      <p:sp>
        <p:nvSpPr>
          <p:cNvPr id="942" name="Google Shape;942;p70"/>
          <p:cNvSpPr/>
          <p:nvPr/>
        </p:nvSpPr>
        <p:spPr>
          <a:xfrm>
            <a:off x="6758550" y="1940750"/>
            <a:ext cx="2304000" cy="16056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3" name="Google Shape;943;p70"/>
          <p:cNvSpPr txBox="1"/>
          <p:nvPr/>
        </p:nvSpPr>
        <p:spPr>
          <a:xfrm>
            <a:off x="7304525" y="1546600"/>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Cloud</a:t>
            </a:r>
            <a:endParaRPr b="1" sz="1300">
              <a:solidFill>
                <a:srgbClr val="FF0000"/>
              </a:solidFill>
              <a:latin typeface="Lato"/>
              <a:ea typeface="Lato"/>
              <a:cs typeface="Lato"/>
              <a:sym typeface="Lato"/>
            </a:endParaRPr>
          </a:p>
        </p:txBody>
      </p:sp>
      <p:sp>
        <p:nvSpPr>
          <p:cNvPr id="944" name="Google Shape;944;p70"/>
          <p:cNvSpPr/>
          <p:nvPr/>
        </p:nvSpPr>
        <p:spPr>
          <a:xfrm>
            <a:off x="203825" y="1415800"/>
            <a:ext cx="1329000" cy="25755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5" name="Google Shape;945;p70"/>
          <p:cNvSpPr txBox="1"/>
          <p:nvPr/>
        </p:nvSpPr>
        <p:spPr>
          <a:xfrm>
            <a:off x="881900" y="1036825"/>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Services Web</a:t>
            </a:r>
            <a:endParaRPr b="1" sz="1300">
              <a:solidFill>
                <a:srgbClr val="FF0000"/>
              </a:solidFill>
              <a:latin typeface="Lato"/>
              <a:ea typeface="Lato"/>
              <a:cs typeface="Lato"/>
              <a:sym typeface="Lato"/>
            </a:endParaRPr>
          </a:p>
        </p:txBody>
      </p:sp>
      <p:sp>
        <p:nvSpPr>
          <p:cNvPr id="946" name="Google Shape;946;p70"/>
          <p:cNvSpPr/>
          <p:nvPr/>
        </p:nvSpPr>
        <p:spPr>
          <a:xfrm>
            <a:off x="3203825" y="702625"/>
            <a:ext cx="2304300" cy="1018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Métriques stockées dans un système distribué</a:t>
            </a:r>
            <a:endParaRPr b="1" sz="12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Indicateur de performance système</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Ressources utilisées</a:t>
            </a:r>
            <a:endParaRPr i="1" sz="1100">
              <a:latin typeface="Lato"/>
              <a:ea typeface="Lato"/>
              <a:cs typeface="Lato"/>
              <a:sym typeface="Lato"/>
            </a:endParaRPr>
          </a:p>
          <a:p>
            <a:pPr indent="0" lvl="0" marL="0" rtl="0" algn="ctr">
              <a:spcBef>
                <a:spcPts val="0"/>
              </a:spcBef>
              <a:spcAft>
                <a:spcPts val="0"/>
              </a:spcAft>
              <a:buNone/>
            </a:pPr>
            <a:r>
              <a:rPr i="1" lang="fr" sz="1100">
                <a:latin typeface="Lato"/>
                <a:ea typeface="Lato"/>
                <a:cs typeface="Lato"/>
                <a:sym typeface="Lato"/>
              </a:rPr>
              <a:t>Données d’application</a:t>
            </a:r>
            <a:endParaRPr i="1" sz="1100">
              <a:latin typeface="Lato"/>
              <a:ea typeface="Lato"/>
              <a:cs typeface="Lato"/>
              <a:sym typeface="Lato"/>
            </a:endParaRPr>
          </a:p>
        </p:txBody>
      </p:sp>
      <p:cxnSp>
        <p:nvCxnSpPr>
          <p:cNvPr id="947" name="Google Shape;947;p70"/>
          <p:cNvCxnSpPr>
            <a:stCxn id="946" idx="1"/>
          </p:cNvCxnSpPr>
          <p:nvPr/>
        </p:nvCxnSpPr>
        <p:spPr>
          <a:xfrm flipH="1">
            <a:off x="2283725" y="1211725"/>
            <a:ext cx="920100" cy="11955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70"/>
          <p:cNvCxnSpPr>
            <a:stCxn id="946" idx="3"/>
          </p:cNvCxnSpPr>
          <p:nvPr/>
        </p:nvCxnSpPr>
        <p:spPr>
          <a:xfrm>
            <a:off x="5508125" y="1211725"/>
            <a:ext cx="1086000" cy="1174800"/>
          </a:xfrm>
          <a:prstGeom prst="straightConnector1">
            <a:avLst/>
          </a:prstGeom>
          <a:noFill/>
          <a:ln cap="flat" cmpd="sng" w="9525">
            <a:solidFill>
              <a:schemeClr val="dk2"/>
            </a:solidFill>
            <a:prstDash val="solid"/>
            <a:round/>
            <a:headEnd len="med" w="med" type="none"/>
            <a:tailEnd len="med" w="med" type="none"/>
          </a:ln>
        </p:spPr>
      </p:cxnSp>
      <p:sp>
        <p:nvSpPr>
          <p:cNvPr id="949" name="Google Shape;949;p70"/>
          <p:cNvSpPr/>
          <p:nvPr/>
        </p:nvSpPr>
        <p:spPr>
          <a:xfrm>
            <a:off x="1752300" y="39151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Alertes pour des valeurs limites </a:t>
            </a:r>
            <a:endParaRPr sz="1200">
              <a:latin typeface="Lato"/>
              <a:ea typeface="Lato"/>
              <a:cs typeface="Lato"/>
              <a:sym typeface="Lato"/>
            </a:endParaRPr>
          </a:p>
        </p:txBody>
      </p:sp>
      <p:sp>
        <p:nvSpPr>
          <p:cNvPr id="950" name="Google Shape;950;p70"/>
          <p:cNvSpPr/>
          <p:nvPr/>
        </p:nvSpPr>
        <p:spPr>
          <a:xfrm>
            <a:off x="3692400" y="39151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Utilisation de ressources anormales</a:t>
            </a:r>
            <a:endParaRPr sz="1200">
              <a:latin typeface="Lato"/>
              <a:ea typeface="Lato"/>
              <a:cs typeface="Lato"/>
              <a:sym typeface="Lato"/>
            </a:endParaRPr>
          </a:p>
        </p:txBody>
      </p:sp>
      <p:sp>
        <p:nvSpPr>
          <p:cNvPr id="951" name="Google Shape;951;p70"/>
          <p:cNvSpPr/>
          <p:nvPr/>
        </p:nvSpPr>
        <p:spPr>
          <a:xfrm>
            <a:off x="5632500" y="39151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Erreurs</a:t>
            </a:r>
            <a:endParaRPr sz="1200">
              <a:latin typeface="Lato"/>
              <a:ea typeface="Lato"/>
              <a:cs typeface="Lato"/>
              <a:sym typeface="Lato"/>
            </a:endParaRPr>
          </a:p>
        </p:txBody>
      </p:sp>
      <p:cxnSp>
        <p:nvCxnSpPr>
          <p:cNvPr id="952" name="Google Shape;952;p70"/>
          <p:cNvCxnSpPr>
            <a:stCxn id="949" idx="0"/>
            <a:endCxn id="925" idx="2"/>
          </p:cNvCxnSpPr>
          <p:nvPr/>
        </p:nvCxnSpPr>
        <p:spPr>
          <a:xfrm flipH="1" rot="10800000">
            <a:off x="2631900" y="3517050"/>
            <a:ext cx="1724100" cy="3981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70"/>
          <p:cNvCxnSpPr>
            <a:stCxn id="950" idx="0"/>
            <a:endCxn id="925" idx="2"/>
          </p:cNvCxnSpPr>
          <p:nvPr/>
        </p:nvCxnSpPr>
        <p:spPr>
          <a:xfrm rot="10800000">
            <a:off x="4356000" y="3517050"/>
            <a:ext cx="216000" cy="3981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70"/>
          <p:cNvCxnSpPr>
            <a:stCxn id="951" idx="0"/>
            <a:endCxn id="925" idx="2"/>
          </p:cNvCxnSpPr>
          <p:nvPr/>
        </p:nvCxnSpPr>
        <p:spPr>
          <a:xfrm rot="10800000">
            <a:off x="4356000" y="3517050"/>
            <a:ext cx="2156100" cy="398100"/>
          </a:xfrm>
          <a:prstGeom prst="straightConnector1">
            <a:avLst/>
          </a:prstGeom>
          <a:noFill/>
          <a:ln cap="flat" cmpd="sng" w="9525">
            <a:solidFill>
              <a:schemeClr val="dk2"/>
            </a:solidFill>
            <a:prstDash val="solid"/>
            <a:round/>
            <a:headEnd len="med" w="med" type="none"/>
            <a:tailEnd len="med" w="med" type="none"/>
          </a:ln>
        </p:spPr>
      </p:cxnSp>
      <p:sp>
        <p:nvSpPr>
          <p:cNvPr id="955" name="Google Shape;955;p70"/>
          <p:cNvSpPr/>
          <p:nvPr/>
        </p:nvSpPr>
        <p:spPr>
          <a:xfrm>
            <a:off x="1752300" y="44790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Analyse de journaux</a:t>
            </a:r>
            <a:endParaRPr sz="1200">
              <a:latin typeface="Lato"/>
              <a:ea typeface="Lato"/>
              <a:cs typeface="Lato"/>
              <a:sym typeface="Lato"/>
            </a:endParaRPr>
          </a:p>
        </p:txBody>
      </p:sp>
      <p:sp>
        <p:nvSpPr>
          <p:cNvPr id="956" name="Google Shape;956;p70"/>
          <p:cNvSpPr/>
          <p:nvPr/>
        </p:nvSpPr>
        <p:spPr>
          <a:xfrm>
            <a:off x="3692400" y="44790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Surveillance de l’infrastructure</a:t>
            </a:r>
            <a:endParaRPr sz="1200">
              <a:latin typeface="Lato"/>
              <a:ea typeface="Lato"/>
              <a:cs typeface="Lato"/>
              <a:sym typeface="Lato"/>
            </a:endParaRPr>
          </a:p>
        </p:txBody>
      </p:sp>
      <p:sp>
        <p:nvSpPr>
          <p:cNvPr id="957" name="Google Shape;957;p70"/>
          <p:cNvSpPr/>
          <p:nvPr/>
        </p:nvSpPr>
        <p:spPr>
          <a:xfrm>
            <a:off x="5632500" y="44790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Performance des requêtes</a:t>
            </a:r>
            <a:endParaRPr sz="1200">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1"/>
          <p:cNvSpPr/>
          <p:nvPr/>
        </p:nvSpPr>
        <p:spPr>
          <a:xfrm>
            <a:off x="555500" y="1584200"/>
            <a:ext cx="5524200" cy="3281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963" name="Google Shape;963;p7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Travaux pratiques  : Création d’un APM (Application Performance Monitoring) Datadog</a:t>
            </a:r>
            <a:endParaRPr/>
          </a:p>
        </p:txBody>
      </p:sp>
      <p:sp>
        <p:nvSpPr>
          <p:cNvPr id="964" name="Google Shape;964;p71"/>
          <p:cNvSpPr txBox="1"/>
          <p:nvPr>
            <p:ph idx="1" type="body"/>
          </p:nvPr>
        </p:nvSpPr>
        <p:spPr>
          <a:xfrm>
            <a:off x="442350" y="1598400"/>
            <a:ext cx="5829900" cy="307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fr"/>
              <a:t>Objectif du TP : Réaliser le Lab sur Datadog </a:t>
            </a:r>
            <a:endParaRPr b="1"/>
          </a:p>
          <a:p>
            <a:pPr indent="0" lvl="0" marL="0" rtl="0" algn="ctr">
              <a:lnSpc>
                <a:spcPct val="200000"/>
              </a:lnSpc>
              <a:spcBef>
                <a:spcPts val="1200"/>
              </a:spcBef>
              <a:spcAft>
                <a:spcPts val="0"/>
              </a:spcAft>
              <a:buNone/>
            </a:pPr>
            <a:r>
              <a:rPr lang="fr" u="sng">
                <a:solidFill>
                  <a:schemeClr val="hlink"/>
                </a:solidFill>
                <a:hlinkClick r:id="rId3"/>
              </a:rPr>
              <a:t>https://learn.datadoghq.com/courses/dd-101-dev</a:t>
            </a:r>
            <a:endParaRPr u="sng">
              <a:solidFill>
                <a:schemeClr val="accent5"/>
              </a:solidFill>
            </a:endParaRPr>
          </a:p>
          <a:p>
            <a:pPr indent="0" lvl="0" marL="0" rtl="0" algn="ctr">
              <a:spcBef>
                <a:spcPts val="0"/>
              </a:spcBef>
              <a:spcAft>
                <a:spcPts val="0"/>
              </a:spcAft>
              <a:buNone/>
            </a:pPr>
            <a:r>
              <a:t/>
            </a:r>
            <a:endParaRPr/>
          </a:p>
          <a:p>
            <a:pPr indent="0" lvl="0" marL="0" rtl="0" algn="ctr">
              <a:spcBef>
                <a:spcPts val="1200"/>
              </a:spcBef>
              <a:spcAft>
                <a:spcPts val="0"/>
              </a:spcAft>
              <a:buNone/>
            </a:pPr>
            <a:r>
              <a:rPr lang="fr"/>
              <a:t>Réaliser un fichier pdf avec captures d’écran expliquant vos résultats. </a:t>
            </a:r>
            <a:endParaRPr/>
          </a:p>
          <a:p>
            <a:pPr indent="0" lvl="0" marL="0" rtl="0" algn="ctr">
              <a:spcBef>
                <a:spcPts val="1200"/>
              </a:spcBef>
              <a:spcAft>
                <a:spcPts val="0"/>
              </a:spcAft>
              <a:buNone/>
            </a:pPr>
            <a:r>
              <a:rPr lang="fr"/>
              <a:t>Deadline de rendu : </a:t>
            </a:r>
            <a:r>
              <a:rPr b="1" lang="fr"/>
              <a:t>Mercredi 21 février 23h59</a:t>
            </a:r>
            <a:endParaRPr b="1"/>
          </a:p>
          <a:p>
            <a:pPr indent="0" lvl="0" marL="0" rtl="0" algn="ctr">
              <a:spcBef>
                <a:spcPts val="1200"/>
              </a:spcBef>
              <a:spcAft>
                <a:spcPts val="0"/>
              </a:spcAft>
              <a:buNone/>
            </a:pPr>
            <a:r>
              <a:rPr lang="fr"/>
              <a:t>Format attendu : “TP_DATADOG_NOM_PRENOM”</a:t>
            </a:r>
            <a:endParaRPr/>
          </a:p>
          <a:p>
            <a:pPr indent="0" lvl="0" marL="0" rtl="0" algn="ctr">
              <a:spcBef>
                <a:spcPts val="1200"/>
              </a:spcBef>
              <a:spcAft>
                <a:spcPts val="1200"/>
              </a:spcAft>
              <a:buNone/>
            </a:pPr>
            <a:r>
              <a:rPr lang="fr"/>
              <a:t>Adresse de rendu : yann.fornier@gmail.com</a:t>
            </a:r>
            <a:endParaRPr/>
          </a:p>
        </p:txBody>
      </p:sp>
      <p:pic>
        <p:nvPicPr>
          <p:cNvPr id="965" name="Google Shape;965;p71"/>
          <p:cNvPicPr preferRelativeResize="0"/>
          <p:nvPr/>
        </p:nvPicPr>
        <p:blipFill>
          <a:blip r:embed="rId4">
            <a:alphaModFix/>
          </a:blip>
          <a:stretch>
            <a:fillRect/>
          </a:stretch>
        </p:blipFill>
        <p:spPr>
          <a:xfrm>
            <a:off x="6636375" y="2075938"/>
            <a:ext cx="2116925" cy="2116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PowerBI</a:t>
            </a:r>
            <a:endParaRPr/>
          </a:p>
        </p:txBody>
      </p:sp>
      <p:sp>
        <p:nvSpPr>
          <p:cNvPr id="971" name="Google Shape;971;p72"/>
          <p:cNvSpPr txBox="1"/>
          <p:nvPr>
            <p:ph idx="1" type="body"/>
          </p:nvPr>
        </p:nvSpPr>
        <p:spPr>
          <a:xfrm>
            <a:off x="1297500" y="1706400"/>
            <a:ext cx="2951100" cy="273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PowerBI est une suite d’outils d’analyse commerciale développée par Microsoft. Elle permet de faire de la visualisation et de l’analyse de donnée à partir de différentes sources. </a:t>
            </a:r>
            <a:endParaRPr/>
          </a:p>
        </p:txBody>
      </p:sp>
      <p:pic>
        <p:nvPicPr>
          <p:cNvPr id="972" name="Google Shape;972;p72"/>
          <p:cNvPicPr preferRelativeResize="0"/>
          <p:nvPr/>
        </p:nvPicPr>
        <p:blipFill>
          <a:blip r:embed="rId3">
            <a:alphaModFix/>
          </a:blip>
          <a:stretch>
            <a:fillRect/>
          </a:stretch>
        </p:blipFill>
        <p:spPr>
          <a:xfrm>
            <a:off x="4454679" y="1255012"/>
            <a:ext cx="4126275" cy="2633476"/>
          </a:xfrm>
          <a:prstGeom prst="rect">
            <a:avLst/>
          </a:prstGeom>
          <a:noFill/>
          <a:ln>
            <a:noFill/>
          </a:ln>
        </p:spPr>
      </p:pic>
      <p:sp>
        <p:nvSpPr>
          <p:cNvPr id="973" name="Google Shape;973;p72"/>
          <p:cNvSpPr txBox="1"/>
          <p:nvPr/>
        </p:nvSpPr>
        <p:spPr>
          <a:xfrm>
            <a:off x="5195863" y="3939925"/>
            <a:ext cx="26439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fr" sz="1300">
                <a:solidFill>
                  <a:schemeClr val="lt1"/>
                </a:solidFill>
                <a:latin typeface="Lato"/>
                <a:ea typeface="Lato"/>
                <a:cs typeface="Lato"/>
                <a:sym typeface="Lato"/>
              </a:rPr>
              <a:t>Un dashboard PowerBI</a:t>
            </a:r>
            <a:endParaRPr b="1" i="1" sz="1300">
              <a:solidFill>
                <a:schemeClr val="lt1"/>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PowerBI</a:t>
            </a:r>
            <a:endParaRPr/>
          </a:p>
        </p:txBody>
      </p:sp>
      <p:pic>
        <p:nvPicPr>
          <p:cNvPr id="979" name="Google Shape;979;p73"/>
          <p:cNvPicPr preferRelativeResize="0"/>
          <p:nvPr/>
        </p:nvPicPr>
        <p:blipFill>
          <a:blip r:embed="rId3">
            <a:alphaModFix/>
          </a:blip>
          <a:stretch>
            <a:fillRect/>
          </a:stretch>
        </p:blipFill>
        <p:spPr>
          <a:xfrm>
            <a:off x="2835499" y="1362075"/>
            <a:ext cx="3473004" cy="2419350"/>
          </a:xfrm>
          <a:prstGeom prst="rect">
            <a:avLst/>
          </a:prstGeom>
          <a:noFill/>
          <a:ln>
            <a:noFill/>
          </a:ln>
        </p:spPr>
      </p:pic>
      <p:sp>
        <p:nvSpPr>
          <p:cNvPr id="980" name="Google Shape;980;p73"/>
          <p:cNvSpPr/>
          <p:nvPr/>
        </p:nvSpPr>
        <p:spPr>
          <a:xfrm>
            <a:off x="360050" y="1558538"/>
            <a:ext cx="11625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diverses</a:t>
            </a:r>
            <a:endParaRPr>
              <a:latin typeface="Lato"/>
              <a:ea typeface="Lato"/>
              <a:cs typeface="Lato"/>
              <a:sym typeface="Lato"/>
            </a:endParaRPr>
          </a:p>
        </p:txBody>
      </p:sp>
      <p:sp>
        <p:nvSpPr>
          <p:cNvPr id="981" name="Google Shape;981;p73"/>
          <p:cNvSpPr/>
          <p:nvPr/>
        </p:nvSpPr>
        <p:spPr>
          <a:xfrm>
            <a:off x="360050" y="2083113"/>
            <a:ext cx="11625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Excel</a:t>
            </a:r>
            <a:endParaRPr>
              <a:latin typeface="Lato"/>
              <a:ea typeface="Lato"/>
              <a:cs typeface="Lato"/>
              <a:sym typeface="Lato"/>
            </a:endParaRPr>
          </a:p>
        </p:txBody>
      </p:sp>
      <p:sp>
        <p:nvSpPr>
          <p:cNvPr id="982" name="Google Shape;982;p73"/>
          <p:cNvSpPr/>
          <p:nvPr/>
        </p:nvSpPr>
        <p:spPr>
          <a:xfrm>
            <a:off x="360050" y="2607688"/>
            <a:ext cx="11625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Azure</a:t>
            </a:r>
            <a:endParaRPr>
              <a:latin typeface="Lato"/>
              <a:ea typeface="Lato"/>
              <a:cs typeface="Lato"/>
              <a:sym typeface="Lato"/>
            </a:endParaRPr>
          </a:p>
        </p:txBody>
      </p:sp>
      <p:sp>
        <p:nvSpPr>
          <p:cNvPr id="983" name="Google Shape;983;p73"/>
          <p:cNvSpPr/>
          <p:nvPr/>
        </p:nvSpPr>
        <p:spPr>
          <a:xfrm>
            <a:off x="360050" y="3132263"/>
            <a:ext cx="11625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Dynamics</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365</a:t>
            </a:r>
            <a:endParaRPr>
              <a:latin typeface="Lato"/>
              <a:ea typeface="Lato"/>
              <a:cs typeface="Lato"/>
              <a:sym typeface="Lato"/>
            </a:endParaRPr>
          </a:p>
        </p:txBody>
      </p:sp>
      <p:cxnSp>
        <p:nvCxnSpPr>
          <p:cNvPr id="984" name="Google Shape;984;p73"/>
          <p:cNvCxnSpPr>
            <a:stCxn id="980" idx="3"/>
            <a:endCxn id="979" idx="1"/>
          </p:cNvCxnSpPr>
          <p:nvPr/>
        </p:nvCxnSpPr>
        <p:spPr>
          <a:xfrm>
            <a:off x="1522550" y="1784888"/>
            <a:ext cx="1312800" cy="786900"/>
          </a:xfrm>
          <a:prstGeom prst="curvedConnector3">
            <a:avLst>
              <a:gd fmla="val 50006" name="adj1"/>
            </a:avLst>
          </a:prstGeom>
          <a:noFill/>
          <a:ln cap="flat" cmpd="sng" w="9525">
            <a:solidFill>
              <a:schemeClr val="dk2"/>
            </a:solidFill>
            <a:prstDash val="solid"/>
            <a:round/>
            <a:headEnd len="med" w="med" type="none"/>
            <a:tailEnd len="med" w="med" type="stealth"/>
          </a:ln>
        </p:spPr>
      </p:cxnSp>
      <p:cxnSp>
        <p:nvCxnSpPr>
          <p:cNvPr id="985" name="Google Shape;985;p73"/>
          <p:cNvCxnSpPr>
            <a:stCxn id="981" idx="3"/>
            <a:endCxn id="979" idx="1"/>
          </p:cNvCxnSpPr>
          <p:nvPr/>
        </p:nvCxnSpPr>
        <p:spPr>
          <a:xfrm>
            <a:off x="1522550" y="2309463"/>
            <a:ext cx="1312800" cy="262200"/>
          </a:xfrm>
          <a:prstGeom prst="curvedConnector3">
            <a:avLst>
              <a:gd fmla="val 50006" name="adj1"/>
            </a:avLst>
          </a:prstGeom>
          <a:noFill/>
          <a:ln cap="flat" cmpd="sng" w="9525">
            <a:solidFill>
              <a:schemeClr val="dk2"/>
            </a:solidFill>
            <a:prstDash val="solid"/>
            <a:round/>
            <a:headEnd len="med" w="med" type="none"/>
            <a:tailEnd len="med" w="med" type="stealth"/>
          </a:ln>
        </p:spPr>
      </p:cxnSp>
      <p:cxnSp>
        <p:nvCxnSpPr>
          <p:cNvPr id="986" name="Google Shape;986;p73"/>
          <p:cNvCxnSpPr>
            <a:stCxn id="982" idx="3"/>
            <a:endCxn id="979" idx="1"/>
          </p:cNvCxnSpPr>
          <p:nvPr/>
        </p:nvCxnSpPr>
        <p:spPr>
          <a:xfrm flipH="1" rot="10800000">
            <a:off x="1522550" y="2571838"/>
            <a:ext cx="1312800" cy="262200"/>
          </a:xfrm>
          <a:prstGeom prst="curvedConnector3">
            <a:avLst>
              <a:gd fmla="val 50006" name="adj1"/>
            </a:avLst>
          </a:prstGeom>
          <a:noFill/>
          <a:ln cap="flat" cmpd="sng" w="9525">
            <a:solidFill>
              <a:schemeClr val="dk2"/>
            </a:solidFill>
            <a:prstDash val="solid"/>
            <a:round/>
            <a:headEnd len="med" w="med" type="none"/>
            <a:tailEnd len="med" w="med" type="stealth"/>
          </a:ln>
        </p:spPr>
      </p:cxnSp>
      <p:cxnSp>
        <p:nvCxnSpPr>
          <p:cNvPr id="987" name="Google Shape;987;p73"/>
          <p:cNvCxnSpPr>
            <a:endCxn id="979" idx="1"/>
          </p:cNvCxnSpPr>
          <p:nvPr/>
        </p:nvCxnSpPr>
        <p:spPr>
          <a:xfrm flipH="1" rot="10800000">
            <a:off x="1522699" y="2571750"/>
            <a:ext cx="1312800" cy="7869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988" name="Google Shape;988;p73"/>
          <p:cNvSpPr/>
          <p:nvPr/>
        </p:nvSpPr>
        <p:spPr>
          <a:xfrm>
            <a:off x="203825" y="2011250"/>
            <a:ext cx="1473000" cy="16920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89" name="Google Shape;989;p73"/>
          <p:cNvSpPr txBox="1"/>
          <p:nvPr/>
        </p:nvSpPr>
        <p:spPr>
          <a:xfrm>
            <a:off x="253850" y="3641528"/>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Services Microsoft</a:t>
            </a:r>
            <a:endParaRPr b="1" sz="1300">
              <a:solidFill>
                <a:srgbClr val="FF0000"/>
              </a:solidFill>
              <a:latin typeface="Lato"/>
              <a:ea typeface="Lato"/>
              <a:cs typeface="Lato"/>
              <a:sym typeface="Lato"/>
            </a:endParaRPr>
          </a:p>
        </p:txBody>
      </p:sp>
      <p:sp>
        <p:nvSpPr>
          <p:cNvPr id="990" name="Google Shape;990;p73"/>
          <p:cNvSpPr/>
          <p:nvPr/>
        </p:nvSpPr>
        <p:spPr>
          <a:xfrm>
            <a:off x="5579050" y="5204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Modélisation de données</a:t>
            </a:r>
            <a:endParaRPr sz="1200">
              <a:latin typeface="Lato"/>
              <a:ea typeface="Lato"/>
              <a:cs typeface="Lato"/>
              <a:sym typeface="Lato"/>
            </a:endParaRPr>
          </a:p>
        </p:txBody>
      </p:sp>
      <p:sp>
        <p:nvSpPr>
          <p:cNvPr id="991" name="Google Shape;991;p73"/>
          <p:cNvSpPr/>
          <p:nvPr/>
        </p:nvSpPr>
        <p:spPr>
          <a:xfrm>
            <a:off x="6780750" y="1914125"/>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Création de visualisations</a:t>
            </a:r>
            <a:endParaRPr sz="1200">
              <a:latin typeface="Lato"/>
              <a:ea typeface="Lato"/>
              <a:cs typeface="Lato"/>
              <a:sym typeface="Lato"/>
            </a:endParaRPr>
          </a:p>
        </p:txBody>
      </p:sp>
      <p:sp>
        <p:nvSpPr>
          <p:cNvPr id="992" name="Google Shape;992;p73"/>
          <p:cNvSpPr/>
          <p:nvPr/>
        </p:nvSpPr>
        <p:spPr>
          <a:xfrm>
            <a:off x="7015450" y="298330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Analyse avancée</a:t>
            </a:r>
            <a:endParaRPr sz="1200">
              <a:latin typeface="Lato"/>
              <a:ea typeface="Lato"/>
              <a:cs typeface="Lato"/>
              <a:sym typeface="Lato"/>
            </a:endParaRPr>
          </a:p>
        </p:txBody>
      </p:sp>
      <p:sp>
        <p:nvSpPr>
          <p:cNvPr id="993" name="Google Shape;993;p73"/>
          <p:cNvSpPr/>
          <p:nvPr/>
        </p:nvSpPr>
        <p:spPr>
          <a:xfrm>
            <a:off x="5419050" y="40865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Modèles statistiques</a:t>
            </a:r>
            <a:endParaRPr sz="1200">
              <a:latin typeface="Lato"/>
              <a:ea typeface="Lato"/>
              <a:cs typeface="Lato"/>
              <a:sym typeface="Lato"/>
            </a:endParaRPr>
          </a:p>
        </p:txBody>
      </p:sp>
      <p:cxnSp>
        <p:nvCxnSpPr>
          <p:cNvPr id="994" name="Google Shape;994;p73"/>
          <p:cNvCxnSpPr>
            <a:stCxn id="979" idx="0"/>
            <a:endCxn id="990" idx="2"/>
          </p:cNvCxnSpPr>
          <p:nvPr/>
        </p:nvCxnSpPr>
        <p:spPr>
          <a:xfrm flipH="1" rot="10800000">
            <a:off x="4572001" y="983175"/>
            <a:ext cx="1886700" cy="3789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73"/>
          <p:cNvCxnSpPr>
            <a:stCxn id="979" idx="2"/>
            <a:endCxn id="993" idx="0"/>
          </p:cNvCxnSpPr>
          <p:nvPr/>
        </p:nvCxnSpPr>
        <p:spPr>
          <a:xfrm>
            <a:off x="4572001" y="3781425"/>
            <a:ext cx="1726500" cy="305100"/>
          </a:xfrm>
          <a:prstGeom prst="straightConnector1">
            <a:avLst/>
          </a:prstGeom>
          <a:noFill/>
          <a:ln cap="flat" cmpd="sng" w="9525">
            <a:solidFill>
              <a:schemeClr val="dk2"/>
            </a:solidFill>
            <a:prstDash val="solid"/>
            <a:round/>
            <a:headEnd len="med" w="med" type="none"/>
            <a:tailEnd len="med" w="med" type="none"/>
          </a:ln>
        </p:spPr>
      </p:cxnSp>
      <p:cxnSp>
        <p:nvCxnSpPr>
          <p:cNvPr id="996" name="Google Shape;996;p73"/>
          <p:cNvCxnSpPr>
            <a:stCxn id="979" idx="3"/>
            <a:endCxn id="991" idx="1"/>
          </p:cNvCxnSpPr>
          <p:nvPr/>
        </p:nvCxnSpPr>
        <p:spPr>
          <a:xfrm flipH="1" rot="10800000">
            <a:off x="6308503" y="2145450"/>
            <a:ext cx="472200" cy="426300"/>
          </a:xfrm>
          <a:prstGeom prst="straightConnector1">
            <a:avLst/>
          </a:prstGeom>
          <a:noFill/>
          <a:ln cap="flat" cmpd="sng" w="9525">
            <a:solidFill>
              <a:schemeClr val="dk2"/>
            </a:solidFill>
            <a:prstDash val="solid"/>
            <a:round/>
            <a:headEnd len="med" w="med" type="none"/>
            <a:tailEnd len="med" w="med" type="none"/>
          </a:ln>
        </p:spPr>
      </p:cxnSp>
      <p:cxnSp>
        <p:nvCxnSpPr>
          <p:cNvPr id="997" name="Google Shape;997;p73"/>
          <p:cNvCxnSpPr>
            <a:stCxn id="979" idx="3"/>
            <a:endCxn id="992" idx="1"/>
          </p:cNvCxnSpPr>
          <p:nvPr/>
        </p:nvCxnSpPr>
        <p:spPr>
          <a:xfrm>
            <a:off x="6308502" y="2571750"/>
            <a:ext cx="706800" cy="642900"/>
          </a:xfrm>
          <a:prstGeom prst="straightConnector1">
            <a:avLst/>
          </a:prstGeom>
          <a:noFill/>
          <a:ln cap="flat" cmpd="sng" w="9525">
            <a:solidFill>
              <a:schemeClr val="dk2"/>
            </a:solidFill>
            <a:prstDash val="solid"/>
            <a:round/>
            <a:headEnd len="med" w="med" type="none"/>
            <a:tailEnd len="med" w="med" type="none"/>
          </a:ln>
        </p:spPr>
      </p:cxnSp>
      <p:sp>
        <p:nvSpPr>
          <p:cNvPr id="998" name="Google Shape;998;p73"/>
          <p:cNvSpPr/>
          <p:nvPr/>
        </p:nvSpPr>
        <p:spPr>
          <a:xfrm>
            <a:off x="2835650" y="1332350"/>
            <a:ext cx="3473100" cy="24492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99" name="Google Shape;999;p73"/>
          <p:cNvSpPr txBox="1"/>
          <p:nvPr/>
        </p:nvSpPr>
        <p:spPr>
          <a:xfrm>
            <a:off x="3884750" y="903303"/>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PowerBI</a:t>
            </a:r>
            <a:endParaRPr b="1" sz="1300">
              <a:solidFill>
                <a:srgbClr val="FF0000"/>
              </a:solidFill>
              <a:latin typeface="Lato"/>
              <a:ea typeface="Lato"/>
              <a:cs typeface="Lato"/>
              <a:sym typeface="Lato"/>
            </a:endParaRPr>
          </a:p>
        </p:txBody>
      </p:sp>
      <p:sp>
        <p:nvSpPr>
          <p:cNvPr id="1000" name="Google Shape;1000;p73"/>
          <p:cNvSpPr/>
          <p:nvPr/>
        </p:nvSpPr>
        <p:spPr>
          <a:xfrm>
            <a:off x="2812800" y="4098050"/>
            <a:ext cx="1759200" cy="462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Génération de rapports</a:t>
            </a:r>
            <a:endParaRPr sz="1200">
              <a:latin typeface="Lato"/>
              <a:ea typeface="Lato"/>
              <a:cs typeface="Lato"/>
              <a:sym typeface="Lato"/>
            </a:endParaRPr>
          </a:p>
        </p:txBody>
      </p:sp>
      <p:cxnSp>
        <p:nvCxnSpPr>
          <p:cNvPr id="1001" name="Google Shape;1001;p73"/>
          <p:cNvCxnSpPr>
            <a:stCxn id="1000" idx="0"/>
            <a:endCxn id="998" idx="2"/>
          </p:cNvCxnSpPr>
          <p:nvPr/>
        </p:nvCxnSpPr>
        <p:spPr>
          <a:xfrm flipH="1" rot="10800000">
            <a:off x="3692400" y="3781550"/>
            <a:ext cx="879900" cy="31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5" name="Google Shape;185;p20"/>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6" name="Google Shape;186;p20"/>
          <p:cNvSpPr/>
          <p:nvPr/>
        </p:nvSpPr>
        <p:spPr>
          <a:xfrm>
            <a:off x="520749" y="1367209"/>
            <a:ext cx="4673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4. Analyse des besoins dans les SII</a:t>
            </a:r>
            <a:endParaRPr b="0" i="0" sz="2700" u="none" cap="none" strike="noStrike">
              <a:solidFill>
                <a:schemeClr val="dk1"/>
              </a:solidFill>
              <a:latin typeface="Calibri"/>
              <a:ea typeface="Calibri"/>
              <a:cs typeface="Calibri"/>
              <a:sym typeface="Calibri"/>
            </a:endParaRPr>
          </a:p>
        </p:txBody>
      </p:sp>
      <p:sp>
        <p:nvSpPr>
          <p:cNvPr id="187" name="Google Shape;187;p20"/>
          <p:cNvSpPr/>
          <p:nvPr/>
        </p:nvSpPr>
        <p:spPr>
          <a:xfrm>
            <a:off x="520749" y="2443460"/>
            <a:ext cx="46734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L'analyse des besoins est une étape cruciale pour le développement de systèmes d'informations industriels efficaces et performants. Elle permet de déterminer les fonctionnalités, les capacités et les performances requises pour répondre aux besoins des utilisateurs et de l'entreprise. L'analyse des besoins peut être réalisée à travers des entretiens avec les utilisateurs, des enquêtes, des observations, ou encore des analyses de données.</a:t>
            </a:r>
            <a:endParaRPr b="0" i="0" sz="1100" u="none" cap="none" strike="noStrike">
              <a:solidFill>
                <a:schemeClr val="dk1"/>
              </a:solidFill>
              <a:latin typeface="Calibri"/>
              <a:ea typeface="Calibri"/>
              <a:cs typeface="Calibri"/>
              <a:sym typeface="Calibri"/>
            </a:endParaRPr>
          </a:p>
        </p:txBody>
      </p:sp>
      <p:pic>
        <p:nvPicPr>
          <p:cNvPr descr="preencoded.png" id="188" name="Google Shape;188;p20"/>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AWS Cloudwatch</a:t>
            </a:r>
            <a:endParaRPr/>
          </a:p>
        </p:txBody>
      </p:sp>
      <p:sp>
        <p:nvSpPr>
          <p:cNvPr id="1007" name="Google Shape;1007;p74"/>
          <p:cNvSpPr txBox="1"/>
          <p:nvPr>
            <p:ph idx="1" type="body"/>
          </p:nvPr>
        </p:nvSpPr>
        <p:spPr>
          <a:xfrm>
            <a:off x="1009475" y="2158400"/>
            <a:ext cx="2488200" cy="1133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AWS Cloudwatch est la plateforme de surveillance et de gestion des performances d’Amazon Web Services</a:t>
            </a:r>
            <a:endParaRPr/>
          </a:p>
        </p:txBody>
      </p:sp>
      <p:pic>
        <p:nvPicPr>
          <p:cNvPr id="1008" name="Google Shape;1008;p74"/>
          <p:cNvPicPr preferRelativeResize="0"/>
          <p:nvPr/>
        </p:nvPicPr>
        <p:blipFill>
          <a:blip r:embed="rId3">
            <a:alphaModFix/>
          </a:blip>
          <a:stretch>
            <a:fillRect/>
          </a:stretch>
        </p:blipFill>
        <p:spPr>
          <a:xfrm>
            <a:off x="3895559" y="1116150"/>
            <a:ext cx="4974141" cy="2911200"/>
          </a:xfrm>
          <a:prstGeom prst="rect">
            <a:avLst/>
          </a:prstGeom>
          <a:noFill/>
          <a:ln>
            <a:noFill/>
          </a:ln>
        </p:spPr>
      </p:pic>
      <p:sp>
        <p:nvSpPr>
          <p:cNvPr id="1009" name="Google Shape;1009;p74"/>
          <p:cNvSpPr txBox="1"/>
          <p:nvPr/>
        </p:nvSpPr>
        <p:spPr>
          <a:xfrm>
            <a:off x="5195863" y="4016125"/>
            <a:ext cx="26439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fr" sz="1300">
                <a:solidFill>
                  <a:schemeClr val="lt1"/>
                </a:solidFill>
                <a:latin typeface="Lato"/>
                <a:ea typeface="Lato"/>
                <a:cs typeface="Lato"/>
                <a:sym typeface="Lato"/>
              </a:rPr>
              <a:t>Un dashboard CloudWatch</a:t>
            </a:r>
            <a:endParaRPr b="1" i="1" sz="1300">
              <a:solidFill>
                <a:schemeClr val="lt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75"/>
          <p:cNvSpPr/>
          <p:nvPr/>
        </p:nvSpPr>
        <p:spPr>
          <a:xfrm>
            <a:off x="2098050" y="1018425"/>
            <a:ext cx="4947900" cy="33228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15" name="Google Shape;1015;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AWS CloudWatch</a:t>
            </a:r>
            <a:endParaRPr/>
          </a:p>
        </p:txBody>
      </p:sp>
      <p:pic>
        <p:nvPicPr>
          <p:cNvPr id="1016" name="Google Shape;1016;p75"/>
          <p:cNvPicPr preferRelativeResize="0"/>
          <p:nvPr/>
        </p:nvPicPr>
        <p:blipFill>
          <a:blip r:embed="rId3">
            <a:alphaModFix/>
          </a:blip>
          <a:stretch>
            <a:fillRect/>
          </a:stretch>
        </p:blipFill>
        <p:spPr>
          <a:xfrm>
            <a:off x="3653637" y="2034263"/>
            <a:ext cx="1836724" cy="1074976"/>
          </a:xfrm>
          <a:prstGeom prst="rect">
            <a:avLst/>
          </a:prstGeom>
          <a:noFill/>
          <a:ln>
            <a:noFill/>
          </a:ln>
        </p:spPr>
      </p:pic>
      <p:sp>
        <p:nvSpPr>
          <p:cNvPr id="1017" name="Google Shape;1017;p75"/>
          <p:cNvSpPr txBox="1"/>
          <p:nvPr/>
        </p:nvSpPr>
        <p:spPr>
          <a:xfrm>
            <a:off x="6034725" y="966178"/>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Cloud</a:t>
            </a:r>
            <a:endParaRPr b="1" sz="1300">
              <a:solidFill>
                <a:srgbClr val="FF0000"/>
              </a:solidFill>
              <a:latin typeface="Lato"/>
              <a:ea typeface="Lato"/>
              <a:cs typeface="Lato"/>
              <a:sym typeface="Lato"/>
            </a:endParaRPr>
          </a:p>
        </p:txBody>
      </p:sp>
      <p:sp>
        <p:nvSpPr>
          <p:cNvPr id="1018" name="Google Shape;1018;p75"/>
          <p:cNvSpPr/>
          <p:nvPr/>
        </p:nvSpPr>
        <p:spPr>
          <a:xfrm>
            <a:off x="2499750" y="157390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EC2</a:t>
            </a:r>
            <a:endParaRPr b="1">
              <a:latin typeface="Lato"/>
              <a:ea typeface="Lato"/>
              <a:cs typeface="Lato"/>
              <a:sym typeface="Lato"/>
            </a:endParaRPr>
          </a:p>
        </p:txBody>
      </p:sp>
      <p:sp>
        <p:nvSpPr>
          <p:cNvPr id="1019" name="Google Shape;1019;p75"/>
          <p:cNvSpPr/>
          <p:nvPr/>
        </p:nvSpPr>
        <p:spPr>
          <a:xfrm>
            <a:off x="2386650" y="2942075"/>
            <a:ext cx="894900" cy="451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latin typeface="Lato"/>
                <a:ea typeface="Lato"/>
                <a:cs typeface="Lato"/>
                <a:sym typeface="Lato"/>
              </a:rPr>
              <a:t>EC2</a:t>
            </a:r>
            <a:endParaRPr b="1" sz="1000">
              <a:latin typeface="Lato"/>
              <a:ea typeface="Lato"/>
              <a:cs typeface="Lato"/>
              <a:sym typeface="Lato"/>
            </a:endParaRPr>
          </a:p>
          <a:p>
            <a:pPr indent="0" lvl="0" marL="0" rtl="0" algn="ctr">
              <a:spcBef>
                <a:spcPts val="0"/>
              </a:spcBef>
              <a:spcAft>
                <a:spcPts val="0"/>
              </a:spcAft>
              <a:buNone/>
            </a:pPr>
            <a:r>
              <a:rPr b="1" lang="fr" sz="1000">
                <a:latin typeface="Lato"/>
                <a:ea typeface="Lato"/>
                <a:cs typeface="Lato"/>
                <a:sym typeface="Lato"/>
              </a:rPr>
              <a:t>Autoscaling</a:t>
            </a:r>
            <a:endParaRPr b="1" sz="1000">
              <a:latin typeface="Lato"/>
              <a:ea typeface="Lato"/>
              <a:cs typeface="Lato"/>
              <a:sym typeface="Lato"/>
            </a:endParaRPr>
          </a:p>
        </p:txBody>
      </p:sp>
      <p:sp>
        <p:nvSpPr>
          <p:cNvPr id="1020" name="Google Shape;1020;p75"/>
          <p:cNvSpPr/>
          <p:nvPr/>
        </p:nvSpPr>
        <p:spPr>
          <a:xfrm>
            <a:off x="5820550" y="190305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S3</a:t>
            </a:r>
            <a:endParaRPr b="1">
              <a:latin typeface="Lato"/>
              <a:ea typeface="Lato"/>
              <a:cs typeface="Lato"/>
              <a:sym typeface="Lato"/>
            </a:endParaRPr>
          </a:p>
        </p:txBody>
      </p:sp>
      <p:sp>
        <p:nvSpPr>
          <p:cNvPr id="1021" name="Google Shape;1021;p75"/>
          <p:cNvSpPr/>
          <p:nvPr/>
        </p:nvSpPr>
        <p:spPr>
          <a:xfrm>
            <a:off x="6034725" y="289900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RDS</a:t>
            </a:r>
            <a:endParaRPr b="1">
              <a:latin typeface="Lato"/>
              <a:ea typeface="Lato"/>
              <a:cs typeface="Lato"/>
              <a:sym typeface="Lato"/>
            </a:endParaRPr>
          </a:p>
        </p:txBody>
      </p:sp>
      <p:sp>
        <p:nvSpPr>
          <p:cNvPr id="1022" name="Google Shape;1022;p75"/>
          <p:cNvSpPr/>
          <p:nvPr/>
        </p:nvSpPr>
        <p:spPr>
          <a:xfrm>
            <a:off x="288025" y="1777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1023" name="Google Shape;1023;p75"/>
          <p:cNvSpPr/>
          <p:nvPr/>
        </p:nvSpPr>
        <p:spPr>
          <a:xfrm>
            <a:off x="512425" y="3205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1024" name="Google Shape;1024;p75"/>
          <p:cNvSpPr/>
          <p:nvPr/>
        </p:nvSpPr>
        <p:spPr>
          <a:xfrm>
            <a:off x="7577700" y="157390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1025" name="Google Shape;1025;p75"/>
          <p:cNvSpPr/>
          <p:nvPr/>
        </p:nvSpPr>
        <p:spPr>
          <a:xfrm>
            <a:off x="7551275" y="3205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cxnSp>
        <p:nvCxnSpPr>
          <p:cNvPr id="1026" name="Google Shape;1026;p75"/>
          <p:cNvCxnSpPr>
            <a:stCxn id="1022" idx="3"/>
            <a:endCxn id="1016" idx="1"/>
          </p:cNvCxnSpPr>
          <p:nvPr/>
        </p:nvCxnSpPr>
        <p:spPr>
          <a:xfrm>
            <a:off x="1368325" y="2112100"/>
            <a:ext cx="2285400" cy="459600"/>
          </a:xfrm>
          <a:prstGeom prst="bentConnector3">
            <a:avLst>
              <a:gd fmla="val 40955" name="adj1"/>
            </a:avLst>
          </a:prstGeom>
          <a:noFill/>
          <a:ln cap="flat" cmpd="sng" w="9525">
            <a:solidFill>
              <a:schemeClr val="dk2"/>
            </a:solidFill>
            <a:prstDash val="solid"/>
            <a:round/>
            <a:headEnd len="med" w="med" type="none"/>
            <a:tailEnd len="med" w="med" type="none"/>
          </a:ln>
        </p:spPr>
      </p:cxnSp>
      <p:cxnSp>
        <p:nvCxnSpPr>
          <p:cNvPr id="1027" name="Google Shape;1027;p75"/>
          <p:cNvCxnSpPr>
            <a:stCxn id="1023" idx="3"/>
            <a:endCxn id="1016" idx="2"/>
          </p:cNvCxnSpPr>
          <p:nvPr/>
        </p:nvCxnSpPr>
        <p:spPr>
          <a:xfrm flipH="1" rot="10800000">
            <a:off x="1592725" y="3109300"/>
            <a:ext cx="2979300" cy="430800"/>
          </a:xfrm>
          <a:prstGeom prst="bentConnector2">
            <a:avLst/>
          </a:prstGeom>
          <a:noFill/>
          <a:ln cap="flat" cmpd="sng" w="9525">
            <a:solidFill>
              <a:schemeClr val="dk2"/>
            </a:solidFill>
            <a:prstDash val="solid"/>
            <a:round/>
            <a:headEnd len="med" w="med" type="none"/>
            <a:tailEnd len="med" w="med" type="none"/>
          </a:ln>
        </p:spPr>
      </p:cxnSp>
      <p:cxnSp>
        <p:nvCxnSpPr>
          <p:cNvPr id="1028" name="Google Shape;1028;p75"/>
          <p:cNvCxnSpPr>
            <a:stCxn id="1019" idx="3"/>
            <a:endCxn id="1016" idx="1"/>
          </p:cNvCxnSpPr>
          <p:nvPr/>
        </p:nvCxnSpPr>
        <p:spPr>
          <a:xfrm flipH="1" rot="10800000">
            <a:off x="3281550" y="2571875"/>
            <a:ext cx="372000" cy="595800"/>
          </a:xfrm>
          <a:prstGeom prst="bentConnector3">
            <a:avLst>
              <a:gd fmla="val 50012" name="adj1"/>
            </a:avLst>
          </a:prstGeom>
          <a:noFill/>
          <a:ln cap="flat" cmpd="sng" w="9525">
            <a:solidFill>
              <a:schemeClr val="dk2"/>
            </a:solidFill>
            <a:prstDash val="solid"/>
            <a:round/>
            <a:headEnd len="med" w="med" type="none"/>
            <a:tailEnd len="med" w="med" type="none"/>
          </a:ln>
        </p:spPr>
      </p:cxnSp>
      <p:cxnSp>
        <p:nvCxnSpPr>
          <p:cNvPr id="1029" name="Google Shape;1029;p75"/>
          <p:cNvCxnSpPr>
            <a:stCxn id="1016" idx="0"/>
            <a:endCxn id="1018" idx="3"/>
          </p:cNvCxnSpPr>
          <p:nvPr/>
        </p:nvCxnSpPr>
        <p:spPr>
          <a:xfrm flipH="1" rot="5400000">
            <a:off x="3863849" y="1326113"/>
            <a:ext cx="126000" cy="1290300"/>
          </a:xfrm>
          <a:prstGeom prst="bentConnector2">
            <a:avLst/>
          </a:prstGeom>
          <a:noFill/>
          <a:ln cap="flat" cmpd="sng" w="9525">
            <a:solidFill>
              <a:schemeClr val="dk2"/>
            </a:solidFill>
            <a:prstDash val="solid"/>
            <a:round/>
            <a:headEnd len="med" w="med" type="none"/>
            <a:tailEnd len="med" w="med" type="none"/>
          </a:ln>
        </p:spPr>
      </p:cxnSp>
      <p:cxnSp>
        <p:nvCxnSpPr>
          <p:cNvPr id="1030" name="Google Shape;1030;p75"/>
          <p:cNvCxnSpPr>
            <a:stCxn id="1016" idx="3"/>
            <a:endCxn id="1020" idx="1"/>
          </p:cNvCxnSpPr>
          <p:nvPr/>
        </p:nvCxnSpPr>
        <p:spPr>
          <a:xfrm flipH="1" rot="10800000">
            <a:off x="5490361" y="2237251"/>
            <a:ext cx="330300" cy="334500"/>
          </a:xfrm>
          <a:prstGeom prst="bentConnector3">
            <a:avLst>
              <a:gd fmla="val 49983" name="adj1"/>
            </a:avLst>
          </a:prstGeom>
          <a:noFill/>
          <a:ln cap="flat" cmpd="sng" w="9525">
            <a:solidFill>
              <a:schemeClr val="dk2"/>
            </a:solidFill>
            <a:prstDash val="solid"/>
            <a:round/>
            <a:headEnd len="med" w="med" type="none"/>
            <a:tailEnd len="med" w="med" type="none"/>
          </a:ln>
        </p:spPr>
      </p:cxnSp>
      <p:cxnSp>
        <p:nvCxnSpPr>
          <p:cNvPr id="1031" name="Google Shape;1031;p75"/>
          <p:cNvCxnSpPr>
            <a:stCxn id="1016" idx="3"/>
            <a:endCxn id="1021" idx="1"/>
          </p:cNvCxnSpPr>
          <p:nvPr/>
        </p:nvCxnSpPr>
        <p:spPr>
          <a:xfrm>
            <a:off x="5490361" y="2571751"/>
            <a:ext cx="544500" cy="661500"/>
          </a:xfrm>
          <a:prstGeom prst="bentConnector3">
            <a:avLst>
              <a:gd fmla="val 49988" name="adj1"/>
            </a:avLst>
          </a:prstGeom>
          <a:noFill/>
          <a:ln cap="flat" cmpd="sng" w="9525">
            <a:solidFill>
              <a:schemeClr val="dk2"/>
            </a:solidFill>
            <a:prstDash val="solid"/>
            <a:round/>
            <a:headEnd len="med" w="med" type="none"/>
            <a:tailEnd len="med" w="med" type="none"/>
          </a:ln>
        </p:spPr>
      </p:cxnSp>
      <p:cxnSp>
        <p:nvCxnSpPr>
          <p:cNvPr id="1032" name="Google Shape;1032;p75"/>
          <p:cNvCxnSpPr>
            <a:stCxn id="1025" idx="2"/>
            <a:endCxn id="1016" idx="2"/>
          </p:cNvCxnSpPr>
          <p:nvPr/>
        </p:nvCxnSpPr>
        <p:spPr>
          <a:xfrm flipH="1" rot="5400000">
            <a:off x="5949125" y="1732150"/>
            <a:ext cx="765300" cy="3519300"/>
          </a:xfrm>
          <a:prstGeom prst="bentConnector3">
            <a:avLst>
              <a:gd fmla="val -31115" name="adj1"/>
            </a:avLst>
          </a:prstGeom>
          <a:noFill/>
          <a:ln cap="flat" cmpd="sng" w="9525">
            <a:solidFill>
              <a:schemeClr val="dk2"/>
            </a:solidFill>
            <a:prstDash val="solid"/>
            <a:round/>
            <a:headEnd len="med" w="med" type="none"/>
            <a:tailEnd len="med" w="med" type="none"/>
          </a:ln>
        </p:spPr>
      </p:cxnSp>
      <p:cxnSp>
        <p:nvCxnSpPr>
          <p:cNvPr id="1033" name="Google Shape;1033;p75"/>
          <p:cNvCxnSpPr>
            <a:stCxn id="1024" idx="0"/>
            <a:endCxn id="1016" idx="0"/>
          </p:cNvCxnSpPr>
          <p:nvPr/>
        </p:nvCxnSpPr>
        <p:spPr>
          <a:xfrm rot="5400000">
            <a:off x="6114600" y="31150"/>
            <a:ext cx="460500" cy="3546000"/>
          </a:xfrm>
          <a:prstGeom prst="bentConnector3">
            <a:avLst>
              <a:gd fmla="val -5171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76"/>
          <p:cNvSpPr/>
          <p:nvPr/>
        </p:nvSpPr>
        <p:spPr>
          <a:xfrm>
            <a:off x="2098050" y="1018425"/>
            <a:ext cx="4947900" cy="33228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9" name="Google Shape;1039;p7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AWS CloudWatch</a:t>
            </a:r>
            <a:endParaRPr/>
          </a:p>
        </p:txBody>
      </p:sp>
      <p:pic>
        <p:nvPicPr>
          <p:cNvPr id="1040" name="Google Shape;1040;p76"/>
          <p:cNvPicPr preferRelativeResize="0"/>
          <p:nvPr/>
        </p:nvPicPr>
        <p:blipFill>
          <a:blip r:embed="rId3">
            <a:alphaModFix/>
          </a:blip>
          <a:stretch>
            <a:fillRect/>
          </a:stretch>
        </p:blipFill>
        <p:spPr>
          <a:xfrm>
            <a:off x="3653637" y="2034263"/>
            <a:ext cx="1836724" cy="1074976"/>
          </a:xfrm>
          <a:prstGeom prst="rect">
            <a:avLst/>
          </a:prstGeom>
          <a:noFill/>
          <a:ln>
            <a:noFill/>
          </a:ln>
        </p:spPr>
      </p:pic>
      <p:sp>
        <p:nvSpPr>
          <p:cNvPr id="1041" name="Google Shape;1041;p76"/>
          <p:cNvSpPr txBox="1"/>
          <p:nvPr/>
        </p:nvSpPr>
        <p:spPr>
          <a:xfrm>
            <a:off x="6034725" y="966178"/>
            <a:ext cx="13749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Cloud</a:t>
            </a:r>
            <a:endParaRPr b="1" sz="1300">
              <a:solidFill>
                <a:srgbClr val="FF0000"/>
              </a:solidFill>
              <a:latin typeface="Lato"/>
              <a:ea typeface="Lato"/>
              <a:cs typeface="Lato"/>
              <a:sym typeface="Lato"/>
            </a:endParaRPr>
          </a:p>
        </p:txBody>
      </p:sp>
      <p:sp>
        <p:nvSpPr>
          <p:cNvPr id="1042" name="Google Shape;1042;p76"/>
          <p:cNvSpPr/>
          <p:nvPr/>
        </p:nvSpPr>
        <p:spPr>
          <a:xfrm>
            <a:off x="2499750" y="157390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EC2</a:t>
            </a:r>
            <a:endParaRPr b="1">
              <a:latin typeface="Lato"/>
              <a:ea typeface="Lato"/>
              <a:cs typeface="Lato"/>
              <a:sym typeface="Lato"/>
            </a:endParaRPr>
          </a:p>
        </p:txBody>
      </p:sp>
      <p:sp>
        <p:nvSpPr>
          <p:cNvPr id="1043" name="Google Shape;1043;p76"/>
          <p:cNvSpPr/>
          <p:nvPr/>
        </p:nvSpPr>
        <p:spPr>
          <a:xfrm>
            <a:off x="2386650" y="2942075"/>
            <a:ext cx="894900" cy="451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latin typeface="Lato"/>
                <a:ea typeface="Lato"/>
                <a:cs typeface="Lato"/>
                <a:sym typeface="Lato"/>
              </a:rPr>
              <a:t>EC2</a:t>
            </a:r>
            <a:endParaRPr b="1" sz="1000">
              <a:latin typeface="Lato"/>
              <a:ea typeface="Lato"/>
              <a:cs typeface="Lato"/>
              <a:sym typeface="Lato"/>
            </a:endParaRPr>
          </a:p>
          <a:p>
            <a:pPr indent="0" lvl="0" marL="0" rtl="0" algn="ctr">
              <a:spcBef>
                <a:spcPts val="0"/>
              </a:spcBef>
              <a:spcAft>
                <a:spcPts val="0"/>
              </a:spcAft>
              <a:buNone/>
            </a:pPr>
            <a:r>
              <a:rPr b="1" lang="fr" sz="1000">
                <a:latin typeface="Lato"/>
                <a:ea typeface="Lato"/>
                <a:cs typeface="Lato"/>
                <a:sym typeface="Lato"/>
              </a:rPr>
              <a:t>Autoscaling</a:t>
            </a:r>
            <a:endParaRPr b="1" sz="1000">
              <a:latin typeface="Lato"/>
              <a:ea typeface="Lato"/>
              <a:cs typeface="Lato"/>
              <a:sym typeface="Lato"/>
            </a:endParaRPr>
          </a:p>
        </p:txBody>
      </p:sp>
      <p:sp>
        <p:nvSpPr>
          <p:cNvPr id="1044" name="Google Shape;1044;p76"/>
          <p:cNvSpPr/>
          <p:nvPr/>
        </p:nvSpPr>
        <p:spPr>
          <a:xfrm>
            <a:off x="5820550" y="190305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S3</a:t>
            </a:r>
            <a:endParaRPr b="1">
              <a:latin typeface="Lato"/>
              <a:ea typeface="Lato"/>
              <a:cs typeface="Lato"/>
              <a:sym typeface="Lato"/>
            </a:endParaRPr>
          </a:p>
        </p:txBody>
      </p:sp>
      <p:sp>
        <p:nvSpPr>
          <p:cNvPr id="1045" name="Google Shape;1045;p76"/>
          <p:cNvSpPr/>
          <p:nvPr/>
        </p:nvSpPr>
        <p:spPr>
          <a:xfrm>
            <a:off x="6034725" y="2899000"/>
            <a:ext cx="781800" cy="66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RDS</a:t>
            </a:r>
            <a:endParaRPr b="1">
              <a:latin typeface="Lato"/>
              <a:ea typeface="Lato"/>
              <a:cs typeface="Lato"/>
              <a:sym typeface="Lato"/>
            </a:endParaRPr>
          </a:p>
        </p:txBody>
      </p:sp>
      <p:sp>
        <p:nvSpPr>
          <p:cNvPr id="1046" name="Google Shape;1046;p76"/>
          <p:cNvSpPr/>
          <p:nvPr/>
        </p:nvSpPr>
        <p:spPr>
          <a:xfrm>
            <a:off x="288025" y="1777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1047" name="Google Shape;1047;p76"/>
          <p:cNvSpPr/>
          <p:nvPr/>
        </p:nvSpPr>
        <p:spPr>
          <a:xfrm>
            <a:off x="512425" y="3205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1048" name="Google Shape;1048;p76"/>
          <p:cNvSpPr/>
          <p:nvPr/>
        </p:nvSpPr>
        <p:spPr>
          <a:xfrm>
            <a:off x="7577700" y="157390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sp>
        <p:nvSpPr>
          <p:cNvPr id="1049" name="Google Shape;1049;p76"/>
          <p:cNvSpPr/>
          <p:nvPr/>
        </p:nvSpPr>
        <p:spPr>
          <a:xfrm>
            <a:off x="7551275" y="3205750"/>
            <a:ext cx="1080300" cy="66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Données extérieures</a:t>
            </a:r>
            <a:endParaRPr>
              <a:latin typeface="Lato"/>
              <a:ea typeface="Lato"/>
              <a:cs typeface="Lato"/>
              <a:sym typeface="Lato"/>
            </a:endParaRPr>
          </a:p>
        </p:txBody>
      </p:sp>
      <p:cxnSp>
        <p:nvCxnSpPr>
          <p:cNvPr id="1050" name="Google Shape;1050;p76"/>
          <p:cNvCxnSpPr>
            <a:stCxn id="1046" idx="3"/>
            <a:endCxn id="1040" idx="1"/>
          </p:cNvCxnSpPr>
          <p:nvPr/>
        </p:nvCxnSpPr>
        <p:spPr>
          <a:xfrm>
            <a:off x="1368325" y="2112100"/>
            <a:ext cx="2285400" cy="459600"/>
          </a:xfrm>
          <a:prstGeom prst="bentConnector3">
            <a:avLst>
              <a:gd fmla="val 40955" name="adj1"/>
            </a:avLst>
          </a:prstGeom>
          <a:noFill/>
          <a:ln cap="flat" cmpd="sng" w="9525">
            <a:solidFill>
              <a:schemeClr val="dk2"/>
            </a:solidFill>
            <a:prstDash val="solid"/>
            <a:round/>
            <a:headEnd len="med" w="med" type="none"/>
            <a:tailEnd len="med" w="med" type="none"/>
          </a:ln>
        </p:spPr>
      </p:cxnSp>
      <p:cxnSp>
        <p:nvCxnSpPr>
          <p:cNvPr id="1051" name="Google Shape;1051;p76"/>
          <p:cNvCxnSpPr>
            <a:stCxn id="1047" idx="3"/>
            <a:endCxn id="1040" idx="2"/>
          </p:cNvCxnSpPr>
          <p:nvPr/>
        </p:nvCxnSpPr>
        <p:spPr>
          <a:xfrm flipH="1" rot="10800000">
            <a:off x="1592725" y="3109300"/>
            <a:ext cx="2979300" cy="430800"/>
          </a:xfrm>
          <a:prstGeom prst="bentConnector2">
            <a:avLst/>
          </a:prstGeom>
          <a:noFill/>
          <a:ln cap="flat" cmpd="sng" w="9525">
            <a:solidFill>
              <a:schemeClr val="dk2"/>
            </a:solidFill>
            <a:prstDash val="solid"/>
            <a:round/>
            <a:headEnd len="med" w="med" type="none"/>
            <a:tailEnd len="med" w="med" type="none"/>
          </a:ln>
        </p:spPr>
      </p:cxnSp>
      <p:cxnSp>
        <p:nvCxnSpPr>
          <p:cNvPr id="1052" name="Google Shape;1052;p76"/>
          <p:cNvCxnSpPr>
            <a:stCxn id="1043" idx="3"/>
            <a:endCxn id="1040" idx="1"/>
          </p:cNvCxnSpPr>
          <p:nvPr/>
        </p:nvCxnSpPr>
        <p:spPr>
          <a:xfrm flipH="1" rot="10800000">
            <a:off x="3281550" y="2571875"/>
            <a:ext cx="372000" cy="595800"/>
          </a:xfrm>
          <a:prstGeom prst="bentConnector3">
            <a:avLst>
              <a:gd fmla="val 50012" name="adj1"/>
            </a:avLst>
          </a:prstGeom>
          <a:noFill/>
          <a:ln cap="flat" cmpd="sng" w="19050">
            <a:solidFill>
              <a:srgbClr val="FF0000"/>
            </a:solidFill>
            <a:prstDash val="dash"/>
            <a:round/>
            <a:headEnd len="med" w="med" type="stealth"/>
            <a:tailEnd len="med" w="med" type="none"/>
          </a:ln>
        </p:spPr>
      </p:cxnSp>
      <p:cxnSp>
        <p:nvCxnSpPr>
          <p:cNvPr id="1053" name="Google Shape;1053;p76"/>
          <p:cNvCxnSpPr>
            <a:stCxn id="1040" idx="0"/>
            <a:endCxn id="1042" idx="3"/>
          </p:cNvCxnSpPr>
          <p:nvPr/>
        </p:nvCxnSpPr>
        <p:spPr>
          <a:xfrm flipH="1" rot="5400000">
            <a:off x="3863849" y="1326113"/>
            <a:ext cx="126000" cy="1290300"/>
          </a:xfrm>
          <a:prstGeom prst="bentConnector2">
            <a:avLst/>
          </a:prstGeom>
          <a:noFill/>
          <a:ln cap="flat" cmpd="sng" w="19050">
            <a:solidFill>
              <a:srgbClr val="FF0000"/>
            </a:solidFill>
            <a:prstDash val="dash"/>
            <a:round/>
            <a:headEnd len="med" w="med" type="none"/>
            <a:tailEnd len="med" w="med" type="stealth"/>
          </a:ln>
        </p:spPr>
      </p:cxnSp>
      <p:cxnSp>
        <p:nvCxnSpPr>
          <p:cNvPr id="1054" name="Google Shape;1054;p76"/>
          <p:cNvCxnSpPr>
            <a:stCxn id="1040" idx="3"/>
            <a:endCxn id="1044" idx="1"/>
          </p:cNvCxnSpPr>
          <p:nvPr/>
        </p:nvCxnSpPr>
        <p:spPr>
          <a:xfrm flipH="1" rot="10800000">
            <a:off x="5490361" y="2237251"/>
            <a:ext cx="330300" cy="334500"/>
          </a:xfrm>
          <a:prstGeom prst="bentConnector3">
            <a:avLst>
              <a:gd fmla="val 49983" name="adj1"/>
            </a:avLst>
          </a:prstGeom>
          <a:noFill/>
          <a:ln cap="flat" cmpd="sng" w="19050">
            <a:solidFill>
              <a:srgbClr val="FF0000"/>
            </a:solidFill>
            <a:prstDash val="dash"/>
            <a:round/>
            <a:headEnd len="med" w="med" type="none"/>
            <a:tailEnd len="med" w="med" type="triangle"/>
          </a:ln>
        </p:spPr>
      </p:cxnSp>
      <p:cxnSp>
        <p:nvCxnSpPr>
          <p:cNvPr id="1055" name="Google Shape;1055;p76"/>
          <p:cNvCxnSpPr>
            <a:stCxn id="1040" idx="3"/>
            <a:endCxn id="1045" idx="1"/>
          </p:cNvCxnSpPr>
          <p:nvPr/>
        </p:nvCxnSpPr>
        <p:spPr>
          <a:xfrm>
            <a:off x="5490361" y="2571751"/>
            <a:ext cx="544500" cy="661500"/>
          </a:xfrm>
          <a:prstGeom prst="bentConnector3">
            <a:avLst>
              <a:gd fmla="val 49988" name="adj1"/>
            </a:avLst>
          </a:prstGeom>
          <a:noFill/>
          <a:ln cap="flat" cmpd="sng" w="19050">
            <a:solidFill>
              <a:srgbClr val="FF0000"/>
            </a:solidFill>
            <a:prstDash val="dash"/>
            <a:round/>
            <a:headEnd len="med" w="med" type="none"/>
            <a:tailEnd len="med" w="med" type="triangle"/>
          </a:ln>
        </p:spPr>
      </p:cxnSp>
      <p:cxnSp>
        <p:nvCxnSpPr>
          <p:cNvPr id="1056" name="Google Shape;1056;p76"/>
          <p:cNvCxnSpPr>
            <a:stCxn id="1049" idx="2"/>
            <a:endCxn id="1040" idx="2"/>
          </p:cNvCxnSpPr>
          <p:nvPr/>
        </p:nvCxnSpPr>
        <p:spPr>
          <a:xfrm flipH="1" rot="5400000">
            <a:off x="5949125" y="1732150"/>
            <a:ext cx="765300" cy="3519300"/>
          </a:xfrm>
          <a:prstGeom prst="bentConnector3">
            <a:avLst>
              <a:gd fmla="val -31115" name="adj1"/>
            </a:avLst>
          </a:prstGeom>
          <a:noFill/>
          <a:ln cap="flat" cmpd="sng" w="9525">
            <a:solidFill>
              <a:schemeClr val="dk2"/>
            </a:solidFill>
            <a:prstDash val="solid"/>
            <a:round/>
            <a:headEnd len="med" w="med" type="none"/>
            <a:tailEnd len="med" w="med" type="none"/>
          </a:ln>
        </p:spPr>
      </p:cxnSp>
      <p:cxnSp>
        <p:nvCxnSpPr>
          <p:cNvPr id="1057" name="Google Shape;1057;p76"/>
          <p:cNvCxnSpPr>
            <a:stCxn id="1048" idx="0"/>
            <a:endCxn id="1040" idx="0"/>
          </p:cNvCxnSpPr>
          <p:nvPr/>
        </p:nvCxnSpPr>
        <p:spPr>
          <a:xfrm rot="5400000">
            <a:off x="6114600" y="31150"/>
            <a:ext cx="460500" cy="3546000"/>
          </a:xfrm>
          <a:prstGeom prst="bentConnector3">
            <a:avLst>
              <a:gd fmla="val -51710" name="adj1"/>
            </a:avLst>
          </a:prstGeom>
          <a:noFill/>
          <a:ln cap="flat" cmpd="sng" w="9525">
            <a:solidFill>
              <a:schemeClr val="dk2"/>
            </a:solidFill>
            <a:prstDash val="solid"/>
            <a:round/>
            <a:headEnd len="med" w="med" type="none"/>
            <a:tailEnd len="med" w="med" type="none"/>
          </a:ln>
        </p:spPr>
      </p:cxnSp>
      <p:sp>
        <p:nvSpPr>
          <p:cNvPr id="1058" name="Google Shape;1058;p76"/>
          <p:cNvSpPr txBox="1"/>
          <p:nvPr/>
        </p:nvSpPr>
        <p:spPr>
          <a:xfrm>
            <a:off x="3805950" y="3058450"/>
            <a:ext cx="17472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Pilotage automatisé</a:t>
            </a:r>
            <a:endParaRPr b="1" sz="1300">
              <a:solidFill>
                <a:srgbClr val="FF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5" name="Google Shape;195;p21"/>
          <p:cNvSpPr/>
          <p:nvPr/>
        </p:nvSpPr>
        <p:spPr>
          <a:xfrm>
            <a:off x="0" y="0"/>
            <a:ext cx="9144000" cy="5143500"/>
          </a:xfrm>
          <a:prstGeom prst="rect">
            <a:avLst/>
          </a:prstGeom>
          <a:solidFill>
            <a:srgbClr val="FFFFFF">
              <a:alpha val="74900"/>
            </a:srgbClr>
          </a:solidFill>
          <a:ln cap="flat" cmpd="sng" w="1237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6" name="Google Shape;196;p21"/>
          <p:cNvSpPr/>
          <p:nvPr/>
        </p:nvSpPr>
        <p:spPr>
          <a:xfrm>
            <a:off x="1630486" y="341412"/>
            <a:ext cx="5883000" cy="1161000"/>
          </a:xfrm>
          <a:prstGeom prst="rect">
            <a:avLst/>
          </a:prstGeom>
          <a:noFill/>
          <a:ln>
            <a:noFill/>
          </a:ln>
        </p:spPr>
        <p:txBody>
          <a:bodyPr anchorCtr="0" anchor="t" bIns="28575" lIns="57150" spcFirstLastPara="1" rIns="57150" wrap="square" tIns="28575">
            <a:noAutofit/>
          </a:bodyPr>
          <a:lstStyle/>
          <a:p>
            <a:pPr indent="0" lvl="0" marL="0" marR="0" rtl="0" algn="l">
              <a:lnSpc>
                <a:spcPct val="125025"/>
              </a:lnSpc>
              <a:spcBef>
                <a:spcPts val="0"/>
              </a:spcBef>
              <a:spcAft>
                <a:spcPts val="0"/>
              </a:spcAft>
              <a:buClr>
                <a:srgbClr val="1B1B27"/>
              </a:buClr>
              <a:buSzPts val="2400"/>
              <a:buFont typeface="Raleway"/>
              <a:buNone/>
            </a:pPr>
            <a:r>
              <a:rPr b="0" i="0" lang="fr" sz="2400" u="none" cap="none" strike="noStrike">
                <a:solidFill>
                  <a:srgbClr val="1B1B27"/>
                </a:solidFill>
                <a:latin typeface="Raleway"/>
                <a:ea typeface="Raleway"/>
                <a:cs typeface="Raleway"/>
                <a:sym typeface="Raleway"/>
              </a:rPr>
              <a:t>4.a. Compréhension des processus et des exigences métier dans le secteur industriel</a:t>
            </a:r>
            <a:endParaRPr b="0" i="0" sz="2400" u="none" cap="none" strike="noStrike">
              <a:solidFill>
                <a:schemeClr val="dk1"/>
              </a:solidFill>
              <a:latin typeface="Calibri"/>
              <a:ea typeface="Calibri"/>
              <a:cs typeface="Calibri"/>
              <a:sym typeface="Calibri"/>
            </a:endParaRPr>
          </a:p>
        </p:txBody>
      </p:sp>
      <p:sp>
        <p:nvSpPr>
          <p:cNvPr id="197" name="Google Shape;197;p21"/>
          <p:cNvSpPr/>
          <p:nvPr/>
        </p:nvSpPr>
        <p:spPr>
          <a:xfrm>
            <a:off x="1630486" y="1750144"/>
            <a:ext cx="5883000" cy="792300"/>
          </a:xfrm>
          <a:prstGeom prst="rect">
            <a:avLst/>
          </a:prstGeom>
          <a:noFill/>
          <a:ln>
            <a:noFill/>
          </a:ln>
        </p:spPr>
        <p:txBody>
          <a:bodyPr anchorCtr="0" anchor="t" bIns="28575" lIns="57150" spcFirstLastPara="1" rIns="57150" wrap="square" tIns="28575">
            <a:noAutofit/>
          </a:bodyPr>
          <a:lstStyle/>
          <a:p>
            <a:pPr indent="0" lvl="0" marL="0" marR="0" rtl="0" algn="l">
              <a:lnSpc>
                <a:spcPct val="160064"/>
              </a:lnSpc>
              <a:spcBef>
                <a:spcPts val="0"/>
              </a:spcBef>
              <a:spcAft>
                <a:spcPts val="0"/>
              </a:spcAft>
              <a:buClr>
                <a:srgbClr val="3C3939"/>
              </a:buClr>
              <a:buSzPts val="1000"/>
              <a:buFont typeface="Roboto"/>
              <a:buNone/>
            </a:pPr>
            <a:r>
              <a:rPr b="0" i="0" lang="fr" sz="1000" u="none" cap="none" strike="noStrike">
                <a:solidFill>
                  <a:srgbClr val="3C3939"/>
                </a:solidFill>
                <a:latin typeface="Roboto"/>
                <a:ea typeface="Roboto"/>
                <a:cs typeface="Roboto"/>
                <a:sym typeface="Roboto"/>
              </a:rPr>
              <a:t>Pour développer des systèmes d'information efficaces et performants pour le secteur industriel, il est crucial de comprendre les processus métier et les exigences spécifiques du secteur. Cela permet de créer des systèmes qui répondent aux besoins des utilisateurs et qui améliorent l'efficacité opérationnelle de l'entreprise.</a:t>
            </a:r>
            <a:endParaRPr b="0" i="0" sz="1000" u="none" cap="none" strike="noStrike">
              <a:solidFill>
                <a:schemeClr val="dk1"/>
              </a:solidFill>
              <a:latin typeface="Calibri"/>
              <a:ea typeface="Calibri"/>
              <a:cs typeface="Calibri"/>
              <a:sym typeface="Calibri"/>
            </a:endParaRPr>
          </a:p>
        </p:txBody>
      </p:sp>
      <p:sp>
        <p:nvSpPr>
          <p:cNvPr id="198" name="Google Shape;198;p21"/>
          <p:cNvSpPr/>
          <p:nvPr/>
        </p:nvSpPr>
        <p:spPr>
          <a:xfrm>
            <a:off x="1630486" y="2681808"/>
            <a:ext cx="5883000" cy="990300"/>
          </a:xfrm>
          <a:prstGeom prst="rect">
            <a:avLst/>
          </a:prstGeom>
          <a:noFill/>
          <a:ln>
            <a:noFill/>
          </a:ln>
        </p:spPr>
        <p:txBody>
          <a:bodyPr anchorCtr="0" anchor="t" bIns="28575" lIns="57150" spcFirstLastPara="1" rIns="57150" wrap="square" tIns="28575">
            <a:noAutofit/>
          </a:bodyPr>
          <a:lstStyle/>
          <a:p>
            <a:pPr indent="0" lvl="0" marL="0" marR="0" rtl="0" algn="l">
              <a:lnSpc>
                <a:spcPct val="160064"/>
              </a:lnSpc>
              <a:spcBef>
                <a:spcPts val="0"/>
              </a:spcBef>
              <a:spcAft>
                <a:spcPts val="0"/>
              </a:spcAft>
              <a:buClr>
                <a:srgbClr val="3C3939"/>
              </a:buClr>
              <a:buSzPts val="1000"/>
              <a:buFont typeface="Roboto"/>
              <a:buNone/>
            </a:pPr>
            <a:r>
              <a:rPr b="0" i="0" lang="fr" sz="1000" u="none" cap="none" strike="noStrike">
                <a:solidFill>
                  <a:srgbClr val="3C3939"/>
                </a:solidFill>
                <a:latin typeface="Roboto"/>
                <a:ea typeface="Roboto"/>
                <a:cs typeface="Roboto"/>
                <a:sym typeface="Roboto"/>
              </a:rPr>
              <a:t>L'analyse des processus métier est une méthode courante pour comprendre comment les différentes tâches et activités sont effectuées dans l'entreprise. Cela peut aider à identifier les étapes qui peuvent être améliorées ou optimisées grâce à des systèmes d'information. Les exigences métier peuvent être recueillies à travers des entretiens avec les parties prenantes, des enquêtes, des observations et des analyses de données.</a:t>
            </a:r>
            <a:endParaRPr b="0" i="0" sz="1000" u="none" cap="none" strike="noStrike">
              <a:solidFill>
                <a:schemeClr val="dk1"/>
              </a:solidFill>
              <a:latin typeface="Calibri"/>
              <a:ea typeface="Calibri"/>
              <a:cs typeface="Calibri"/>
              <a:sym typeface="Calibri"/>
            </a:endParaRPr>
          </a:p>
        </p:txBody>
      </p:sp>
      <p:sp>
        <p:nvSpPr>
          <p:cNvPr id="199" name="Google Shape;199;p21"/>
          <p:cNvSpPr/>
          <p:nvPr/>
        </p:nvSpPr>
        <p:spPr>
          <a:xfrm>
            <a:off x="1630486" y="3811563"/>
            <a:ext cx="5883000" cy="990300"/>
          </a:xfrm>
          <a:prstGeom prst="rect">
            <a:avLst/>
          </a:prstGeom>
          <a:noFill/>
          <a:ln>
            <a:noFill/>
          </a:ln>
        </p:spPr>
        <p:txBody>
          <a:bodyPr anchorCtr="0" anchor="t" bIns="28575" lIns="57150" spcFirstLastPara="1" rIns="57150" wrap="square" tIns="28575">
            <a:noAutofit/>
          </a:bodyPr>
          <a:lstStyle/>
          <a:p>
            <a:pPr indent="0" lvl="0" marL="0" marR="0" rtl="0" algn="l">
              <a:lnSpc>
                <a:spcPct val="160064"/>
              </a:lnSpc>
              <a:spcBef>
                <a:spcPts val="0"/>
              </a:spcBef>
              <a:spcAft>
                <a:spcPts val="0"/>
              </a:spcAft>
              <a:buClr>
                <a:srgbClr val="3C3939"/>
              </a:buClr>
              <a:buSzPts val="1000"/>
              <a:buFont typeface="Roboto"/>
              <a:buNone/>
            </a:pPr>
            <a:r>
              <a:rPr b="0" i="0" lang="fr" sz="1000" u="none" cap="none" strike="noStrike">
                <a:solidFill>
                  <a:srgbClr val="3C3939"/>
                </a:solidFill>
                <a:latin typeface="Roboto"/>
                <a:ea typeface="Roboto"/>
                <a:cs typeface="Roboto"/>
                <a:sym typeface="Roboto"/>
              </a:rPr>
              <a:t>Une fois que les processus métier et les exigences sont clairement compris, il est possible de concevoir des systèmes d'information qui répondent aux besoins de l'entreprise. Les avantages de comprendre les processus métier et les exigences métier sont nombreux, notamment une amélioration de l'efficacité opérationnelle, une réduction des coûts, une meilleure qualité des produits et services, et une augmentation de la satisfaction client.</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6" name="Google Shape;206;p22"/>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7" name="Google Shape;207;p22"/>
          <p:cNvSpPr/>
          <p:nvPr/>
        </p:nvSpPr>
        <p:spPr>
          <a:xfrm>
            <a:off x="1273746" y="2222971"/>
            <a:ext cx="52767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5. Planification stratégique des SI</a:t>
            </a:r>
            <a:endParaRPr b="0" i="0" sz="2700" u="none" cap="none" strike="noStrike">
              <a:solidFill>
                <a:schemeClr val="dk1"/>
              </a:solidFill>
              <a:latin typeface="Calibri"/>
              <a:ea typeface="Calibri"/>
              <a:cs typeface="Calibri"/>
              <a:sym typeface="Calibri"/>
            </a:endParaRPr>
          </a:p>
        </p:txBody>
      </p:sp>
      <p:sp>
        <p:nvSpPr>
          <p:cNvPr id="208" name="Google Shape;208;p22"/>
          <p:cNvSpPr/>
          <p:nvPr/>
        </p:nvSpPr>
        <p:spPr>
          <a:xfrm>
            <a:off x="1273746" y="3322439"/>
            <a:ext cx="6596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La planification stratégique des SI doit intégrer les objectifs et les exigences identifiés pour les SI dans un plan qui tient compte des ressources, des priorités et des contraintes de l'entreprise, ainsi que des évolutions technologiques et des tendances de l'industrie. Cette feuille de route permettra de guider le développement, le déploiement et la gestion efficace des SI pour atteindre les objectifs de l'entreprise.</a:t>
            </a:r>
            <a:endParaRPr b="0" i="0" sz="1100" u="none" cap="none" strike="noStrike">
              <a:solidFill>
                <a:schemeClr val="dk1"/>
              </a:solidFill>
              <a:latin typeface="Calibri"/>
              <a:ea typeface="Calibri"/>
              <a:cs typeface="Calibri"/>
              <a:sym typeface="Calibri"/>
            </a:endParaRPr>
          </a:p>
        </p:txBody>
      </p:sp>
      <p:pic>
        <p:nvPicPr>
          <p:cNvPr descr="preencoded.png" id="209" name="Google Shape;209;p22"/>
          <p:cNvPicPr preferRelativeResize="0"/>
          <p:nvPr/>
        </p:nvPicPr>
        <p:blipFill rotWithShape="1">
          <a:blip r:embed="rId3">
            <a:alphaModFix/>
          </a:blip>
          <a:srcRect b="0" l="0" r="0" t="0"/>
          <a:stretch/>
        </p:blipFill>
        <p:spPr>
          <a:xfrm>
            <a:off x="0" y="0"/>
            <a:ext cx="9144000" cy="8332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6" name="Google Shape;216;p23"/>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17" name="Google Shape;217;p23"/>
          <p:cNvSpPr/>
          <p:nvPr/>
        </p:nvSpPr>
        <p:spPr>
          <a:xfrm>
            <a:off x="1273746" y="1266453"/>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1B1B27"/>
              </a:buClr>
              <a:buSzPts val="2700"/>
              <a:buFont typeface="Raleway"/>
              <a:buNone/>
            </a:pPr>
            <a:r>
              <a:rPr b="0" i="0" lang="fr" sz="2700" u="none" cap="none" strike="noStrike">
                <a:solidFill>
                  <a:srgbClr val="1B1B27"/>
                </a:solidFill>
                <a:latin typeface="Raleway"/>
                <a:ea typeface="Raleway"/>
                <a:cs typeface="Raleway"/>
                <a:sym typeface="Raleway"/>
              </a:rPr>
              <a:t>5.a.1. Méthodologies de planification stratégique des SII</a:t>
            </a:r>
            <a:endParaRPr b="0" i="0" sz="2700" u="none" cap="none" strike="noStrike">
              <a:solidFill>
                <a:schemeClr val="dk1"/>
              </a:solidFill>
              <a:latin typeface="Calibri"/>
              <a:ea typeface="Calibri"/>
              <a:cs typeface="Calibri"/>
              <a:sym typeface="Calibri"/>
            </a:endParaRPr>
          </a:p>
        </p:txBody>
      </p:sp>
      <p:sp>
        <p:nvSpPr>
          <p:cNvPr id="218" name="Google Shape;218;p23"/>
          <p:cNvSpPr/>
          <p:nvPr/>
        </p:nvSpPr>
        <p:spPr>
          <a:xfrm>
            <a:off x="1276871" y="2481560"/>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1B1B27"/>
              </a:buClr>
              <a:buSzPts val="1400"/>
              <a:buFont typeface="Raleway"/>
              <a:buNone/>
            </a:pPr>
            <a:r>
              <a:rPr b="1" i="0" lang="fr" sz="1400" u="none" cap="none" strike="noStrike">
                <a:solidFill>
                  <a:srgbClr val="1B1B27"/>
                </a:solidFill>
                <a:latin typeface="Raleway"/>
                <a:ea typeface="Raleway"/>
                <a:cs typeface="Raleway"/>
                <a:sym typeface="Raleway"/>
              </a:rPr>
              <a:t>Méthode SWOT</a:t>
            </a:r>
            <a:endParaRPr b="0" i="0" sz="1400" u="none" cap="none" strike="noStrike">
              <a:solidFill>
                <a:schemeClr val="dk1"/>
              </a:solidFill>
              <a:latin typeface="Calibri"/>
              <a:ea typeface="Calibri"/>
              <a:cs typeface="Calibri"/>
              <a:sym typeface="Calibri"/>
            </a:endParaRPr>
          </a:p>
        </p:txBody>
      </p:sp>
      <p:sp>
        <p:nvSpPr>
          <p:cNvPr id="219" name="Google Shape;219;p23"/>
          <p:cNvSpPr/>
          <p:nvPr/>
        </p:nvSpPr>
        <p:spPr>
          <a:xfrm>
            <a:off x="3014439" y="2481560"/>
            <a:ext cx="1390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1B1B27"/>
              </a:buClr>
              <a:buSzPts val="1400"/>
              <a:buFont typeface="Raleway"/>
              <a:buNone/>
            </a:pPr>
            <a:r>
              <a:rPr b="1" i="0" lang="fr" sz="1400" u="none" cap="none" strike="noStrike">
                <a:solidFill>
                  <a:srgbClr val="1B1B27"/>
                </a:solidFill>
                <a:latin typeface="Raleway"/>
                <a:ea typeface="Raleway"/>
                <a:cs typeface="Raleway"/>
                <a:sym typeface="Raleway"/>
              </a:rPr>
              <a:t>Méthode DREAM</a:t>
            </a:r>
            <a:endParaRPr b="0" i="0" sz="1400" u="none" cap="none" strike="noStrike">
              <a:solidFill>
                <a:schemeClr val="dk1"/>
              </a:solidFill>
              <a:latin typeface="Calibri"/>
              <a:ea typeface="Calibri"/>
              <a:cs typeface="Calibri"/>
              <a:sym typeface="Calibri"/>
            </a:endParaRPr>
          </a:p>
        </p:txBody>
      </p:sp>
      <p:sp>
        <p:nvSpPr>
          <p:cNvPr id="220" name="Google Shape;220;p23"/>
          <p:cNvSpPr/>
          <p:nvPr/>
        </p:nvSpPr>
        <p:spPr>
          <a:xfrm>
            <a:off x="4750817" y="2481560"/>
            <a:ext cx="13950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1B1B27"/>
              </a:buClr>
              <a:buSzPts val="1400"/>
              <a:buFont typeface="Raleway"/>
              <a:buNone/>
            </a:pPr>
            <a:r>
              <a:rPr b="1" i="0" lang="fr" sz="1400" u="none" cap="none" strike="noStrike">
                <a:solidFill>
                  <a:srgbClr val="1B1B27"/>
                </a:solidFill>
                <a:latin typeface="Raleway"/>
                <a:ea typeface="Raleway"/>
                <a:cs typeface="Raleway"/>
                <a:sym typeface="Raleway"/>
              </a:rPr>
              <a:t>Méthode PESTEL</a:t>
            </a:r>
            <a:endParaRPr b="0" i="0" sz="1400" u="none" cap="none" strike="noStrike">
              <a:solidFill>
                <a:schemeClr val="dk1"/>
              </a:solidFill>
              <a:latin typeface="Calibri"/>
              <a:ea typeface="Calibri"/>
              <a:cs typeface="Calibri"/>
              <a:sym typeface="Calibri"/>
            </a:endParaRPr>
          </a:p>
        </p:txBody>
      </p:sp>
      <p:sp>
        <p:nvSpPr>
          <p:cNvPr id="221" name="Google Shape;221;p23"/>
          <p:cNvSpPr/>
          <p:nvPr/>
        </p:nvSpPr>
        <p:spPr>
          <a:xfrm>
            <a:off x="6489352" y="2481560"/>
            <a:ext cx="13950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1B1B27"/>
              </a:buClr>
              <a:buSzPts val="1400"/>
              <a:buFont typeface="Raleway"/>
              <a:buNone/>
            </a:pPr>
            <a:r>
              <a:rPr b="1" i="0" lang="fr" sz="1400" u="none" cap="none" strike="noStrike">
                <a:solidFill>
                  <a:srgbClr val="1B1B27"/>
                </a:solidFill>
                <a:latin typeface="Raleway"/>
                <a:ea typeface="Raleway"/>
                <a:cs typeface="Raleway"/>
                <a:sym typeface="Raleway"/>
              </a:rPr>
              <a:t>Modèle McKinsey 7S</a:t>
            </a:r>
            <a:endParaRPr b="0" i="0" sz="1400" u="none" cap="none" strike="noStrike">
              <a:solidFill>
                <a:schemeClr val="dk1"/>
              </a:solidFill>
              <a:latin typeface="Calibri"/>
              <a:ea typeface="Calibri"/>
              <a:cs typeface="Calibri"/>
              <a:sym typeface="Calibri"/>
            </a:endParaRPr>
          </a:p>
        </p:txBody>
      </p:sp>
      <p:sp>
        <p:nvSpPr>
          <p:cNvPr id="222" name="Google Shape;222;p23"/>
          <p:cNvSpPr/>
          <p:nvPr/>
        </p:nvSpPr>
        <p:spPr>
          <a:xfrm>
            <a:off x="1273746" y="3210595"/>
            <a:ext cx="6596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3C3939"/>
              </a:buClr>
              <a:buSzPts val="1100"/>
              <a:buFont typeface="Roboto"/>
              <a:buNone/>
            </a:pPr>
            <a:r>
              <a:rPr b="0" i="0" lang="fr" sz="1100" u="none" cap="none" strike="noStrike">
                <a:solidFill>
                  <a:srgbClr val="3C3939"/>
                </a:solidFill>
                <a:latin typeface="Roboto"/>
                <a:ea typeface="Roboto"/>
                <a:cs typeface="Roboto"/>
                <a:sym typeface="Roboto"/>
              </a:rPr>
              <a:t>Chaque méthodologie a ses avantages et ses inconvénients, et il est important de choisir la méthode qui convient le mieux à l'entreprise. Une fois que la méthode est choisie, il est possible de mettre en place un plan stratégique pour les SI qui répond aux besoins de l'entreprise et qui est aligné sur sa stratégie globale.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